
<file path=[Content_Types].xml><?xml version="1.0" encoding="utf-8"?>
<Types xmlns="http://schemas.openxmlformats.org/package/2006/content-types"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8" r:id="rId2"/>
  </p:sldMasterIdLst>
  <p:notesMasterIdLst>
    <p:notesMasterId r:id="rId13"/>
  </p:notesMasterIdLst>
  <p:sldIdLst>
    <p:sldId id="256" r:id="rId3"/>
    <p:sldId id="395" r:id="rId4"/>
    <p:sldId id="406" r:id="rId5"/>
    <p:sldId id="484" r:id="rId6"/>
    <p:sldId id="486" r:id="rId7"/>
    <p:sldId id="487" r:id="rId8"/>
    <p:sldId id="401" r:id="rId9"/>
    <p:sldId id="405" r:id="rId10"/>
    <p:sldId id="366" r:id="rId11"/>
    <p:sldId id="338" r:id="rId12"/>
  </p:sldIdLst>
  <p:sldSz cx="12192000" cy="6858000"/>
  <p:notesSz cx="9926638" cy="6797675"/>
  <p:defaultTextStyle>
    <a:defPPr>
      <a:defRPr lang="de-DE"/>
    </a:defPPr>
    <a:lvl1pPr marL="0" algn="l" defTabSz="914354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1pPr>
    <a:lvl2pPr marL="457178" algn="l" defTabSz="914354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2pPr>
    <a:lvl3pPr marL="914354" algn="l" defTabSz="914354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3pPr>
    <a:lvl4pPr marL="1371532" algn="l" defTabSz="914354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4pPr>
    <a:lvl5pPr marL="1828709" algn="l" defTabSz="914354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5pPr>
    <a:lvl6pPr marL="2285886" algn="l" defTabSz="914354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6pPr>
    <a:lvl7pPr marL="2743062" algn="l" defTabSz="914354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7pPr>
    <a:lvl8pPr marL="3200240" algn="l" defTabSz="914354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8pPr>
    <a:lvl9pPr marL="3657418" algn="l" defTabSz="914354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432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4832" autoAdjust="0"/>
  </p:normalViewPr>
  <p:slideViewPr>
    <p:cSldViewPr>
      <p:cViewPr varScale="1">
        <p:scale>
          <a:sx n="97" d="100"/>
          <a:sy n="97" d="100"/>
        </p:scale>
        <p:origin x="1074" y="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438471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35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78" algn="l" defTabSz="91435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354" algn="l" defTabSz="91435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532" algn="l" defTabSz="91435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709" algn="l" defTabSz="91435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886" algn="l" defTabSz="91435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062" algn="l" defTabSz="91435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240" algn="l" defTabSz="91435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418" algn="l" defTabSz="91435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 lIns="80275" tIns="40138" rIns="80275" bIns="40138"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>
          <a:xfrm>
            <a:off x="992664" y="3228896"/>
            <a:ext cx="7941310" cy="3058954"/>
          </a:xfrm>
          <a:prstGeom prst="rect">
            <a:avLst/>
          </a:prstGeom>
        </p:spPr>
        <p:txBody>
          <a:bodyPr lIns="107031" tIns="53515" rIns="107031" bIns="53515"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1"/>
            <a:ext cx="1036320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3" y="3840482"/>
            <a:ext cx="8534399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11/21/2019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800" b="0" i="0">
                <a:solidFill>
                  <a:srgbClr val="828282"/>
                </a:solidFill>
                <a:latin typeface="Calibri"/>
                <a:cs typeface="Calibri"/>
              </a:defRPr>
            </a:lvl1pPr>
          </a:lstStyle>
          <a:p>
            <a:pPr marL="25398"/>
            <a:fld id="{81D60167-4931-47E6-BA6A-407CBD079E47}" type="slidenum">
              <a:rPr lang="en-US" spc="35" smtClean="0"/>
              <a:pPr marL="25398"/>
              <a:t>‹#›</a:t>
            </a:fld>
            <a:endParaRPr lang="en-US" spc="35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797305" y="685899"/>
            <a:ext cx="10597387" cy="677108"/>
          </a:xfrm>
        </p:spPr>
        <p:txBody>
          <a:bodyPr lIns="0" tIns="0" rIns="0" bIns="0"/>
          <a:lstStyle>
            <a:lvl1pPr>
              <a:defRPr sz="4400" b="1" i="0">
                <a:solidFill>
                  <a:srgbClr val="003763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11/21/2019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800" b="0" i="0">
                <a:solidFill>
                  <a:srgbClr val="828282"/>
                </a:solidFill>
                <a:latin typeface="Calibri"/>
                <a:cs typeface="Calibri"/>
              </a:defRPr>
            </a:lvl1pPr>
          </a:lstStyle>
          <a:p>
            <a:pPr marL="25398"/>
            <a:fld id="{81D60167-4931-47E6-BA6A-407CBD079E47}" type="slidenum">
              <a:rPr lang="en-US" spc="35" smtClean="0"/>
              <a:pPr marL="25398"/>
              <a:t>‹#›</a:t>
            </a:fld>
            <a:endParaRPr lang="en-US" spc="35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797305" y="685899"/>
            <a:ext cx="10597387" cy="677108"/>
          </a:xfrm>
        </p:spPr>
        <p:txBody>
          <a:bodyPr lIns="0" tIns="0" rIns="0" bIns="0"/>
          <a:lstStyle>
            <a:lvl1pPr>
              <a:defRPr sz="4400" b="1" i="0">
                <a:solidFill>
                  <a:srgbClr val="003763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2"/>
            <a:ext cx="53035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79" y="1577342"/>
            <a:ext cx="53035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11/21/2019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800" b="0" i="0">
                <a:solidFill>
                  <a:srgbClr val="828282"/>
                </a:solidFill>
                <a:latin typeface="Calibri"/>
                <a:cs typeface="Calibri"/>
              </a:defRPr>
            </a:lvl1pPr>
          </a:lstStyle>
          <a:p>
            <a:pPr marL="25398"/>
            <a:fld id="{81D60167-4931-47E6-BA6A-407CBD079E47}" type="slidenum">
              <a:rPr lang="en-US" spc="35" smtClean="0"/>
              <a:pPr marL="25398"/>
              <a:t>‹#›</a:t>
            </a:fld>
            <a:endParaRPr lang="en-US" spc="35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797305" y="685899"/>
            <a:ext cx="10597387" cy="677108"/>
          </a:xfrm>
        </p:spPr>
        <p:txBody>
          <a:bodyPr lIns="0" tIns="0" rIns="0" bIns="0"/>
          <a:lstStyle>
            <a:lvl1pPr>
              <a:defRPr sz="4400" b="1" i="0">
                <a:solidFill>
                  <a:srgbClr val="003763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11/21/2019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800" b="0" i="0">
                <a:solidFill>
                  <a:srgbClr val="828282"/>
                </a:solidFill>
                <a:latin typeface="Calibri"/>
                <a:cs typeface="Calibri"/>
              </a:defRPr>
            </a:lvl1pPr>
          </a:lstStyle>
          <a:p>
            <a:pPr marL="25398"/>
            <a:fld id="{81D60167-4931-47E6-BA6A-407CBD079E47}" type="slidenum">
              <a:rPr lang="en-US" spc="35" smtClean="0"/>
              <a:pPr marL="25398"/>
              <a:t>‹#›</a:t>
            </a:fld>
            <a:endParaRPr lang="en-US" spc="35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8974837" y="4987291"/>
            <a:ext cx="3217545" cy="1870711"/>
          </a:xfrm>
          <a:custGeom>
            <a:avLst/>
            <a:gdLst/>
            <a:ahLst/>
            <a:cxnLst/>
            <a:rect l="l" t="t" r="r" b="b"/>
            <a:pathLst>
              <a:path w="3217545" h="1870709">
                <a:moveTo>
                  <a:pt x="2823209" y="0"/>
                </a:moveTo>
                <a:lnTo>
                  <a:pt x="0" y="1870709"/>
                </a:lnTo>
                <a:lnTo>
                  <a:pt x="3217163" y="1870709"/>
                </a:lnTo>
                <a:lnTo>
                  <a:pt x="3217163" y="196976"/>
                </a:lnTo>
                <a:lnTo>
                  <a:pt x="2823209" y="0"/>
                </a:lnTo>
                <a:close/>
              </a:path>
            </a:pathLst>
          </a:custGeom>
          <a:solidFill>
            <a:srgbClr val="00376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10689337" y="5801867"/>
            <a:ext cx="1089659" cy="71932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k object 18"/>
          <p:cNvSpPr/>
          <p:nvPr/>
        </p:nvSpPr>
        <p:spPr>
          <a:xfrm>
            <a:off x="8473440" y="0"/>
            <a:ext cx="3718560" cy="5191125"/>
          </a:xfrm>
          <a:custGeom>
            <a:avLst/>
            <a:gdLst/>
            <a:ahLst/>
            <a:cxnLst/>
            <a:rect l="l" t="t" r="r" b="b"/>
            <a:pathLst>
              <a:path w="3718559" h="5191125">
                <a:moveTo>
                  <a:pt x="0" y="0"/>
                </a:moveTo>
                <a:lnTo>
                  <a:pt x="3113653" y="1446794"/>
                </a:lnTo>
                <a:lnTo>
                  <a:pt x="3324605" y="4993385"/>
                </a:lnTo>
                <a:lnTo>
                  <a:pt x="3718559" y="5190743"/>
                </a:lnTo>
                <a:lnTo>
                  <a:pt x="3718559" y="4693"/>
                </a:lnTo>
                <a:lnTo>
                  <a:pt x="0" y="0"/>
                </a:lnTo>
                <a:close/>
              </a:path>
            </a:pathLst>
          </a:custGeom>
          <a:solidFill>
            <a:srgbClr val="89E2D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k object 20"/>
          <p:cNvSpPr/>
          <p:nvPr/>
        </p:nvSpPr>
        <p:spPr>
          <a:xfrm>
            <a:off x="8974837" y="4987291"/>
            <a:ext cx="3217545" cy="1870711"/>
          </a:xfrm>
          <a:custGeom>
            <a:avLst/>
            <a:gdLst/>
            <a:ahLst/>
            <a:cxnLst/>
            <a:rect l="l" t="t" r="r" b="b"/>
            <a:pathLst>
              <a:path w="3217545" h="1870709">
                <a:moveTo>
                  <a:pt x="2823209" y="0"/>
                </a:moveTo>
                <a:lnTo>
                  <a:pt x="0" y="1870709"/>
                </a:lnTo>
                <a:lnTo>
                  <a:pt x="3217163" y="1870709"/>
                </a:lnTo>
                <a:lnTo>
                  <a:pt x="3217163" y="196976"/>
                </a:lnTo>
                <a:lnTo>
                  <a:pt x="2823209" y="0"/>
                </a:lnTo>
                <a:close/>
              </a:path>
            </a:pathLst>
          </a:custGeom>
          <a:solidFill>
            <a:srgbClr val="00376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k object 21"/>
          <p:cNvSpPr/>
          <p:nvPr/>
        </p:nvSpPr>
        <p:spPr>
          <a:xfrm>
            <a:off x="10689337" y="5801867"/>
            <a:ext cx="1089659" cy="71932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bk object 22"/>
          <p:cNvSpPr/>
          <p:nvPr/>
        </p:nvSpPr>
        <p:spPr>
          <a:xfrm>
            <a:off x="8473440" y="0"/>
            <a:ext cx="3718560" cy="5191125"/>
          </a:xfrm>
          <a:custGeom>
            <a:avLst/>
            <a:gdLst/>
            <a:ahLst/>
            <a:cxnLst/>
            <a:rect l="l" t="t" r="r" b="b"/>
            <a:pathLst>
              <a:path w="3718559" h="5191125">
                <a:moveTo>
                  <a:pt x="0" y="0"/>
                </a:moveTo>
                <a:lnTo>
                  <a:pt x="3113653" y="1446794"/>
                </a:lnTo>
                <a:lnTo>
                  <a:pt x="3324605" y="4993385"/>
                </a:lnTo>
                <a:lnTo>
                  <a:pt x="3718559" y="5190743"/>
                </a:lnTo>
                <a:lnTo>
                  <a:pt x="3718559" y="4693"/>
                </a:lnTo>
                <a:lnTo>
                  <a:pt x="0" y="0"/>
                </a:lnTo>
                <a:close/>
              </a:path>
            </a:pathLst>
          </a:custGeom>
          <a:solidFill>
            <a:srgbClr val="89E2D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11/21/2019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800" b="0" i="0">
                <a:solidFill>
                  <a:srgbClr val="828282"/>
                </a:solidFill>
                <a:latin typeface="Calibri"/>
                <a:cs typeface="Calibri"/>
              </a:defRPr>
            </a:lvl1pPr>
          </a:lstStyle>
          <a:p>
            <a:pPr marL="25398"/>
            <a:fld id="{81D60167-4931-47E6-BA6A-407CBD079E47}" type="slidenum">
              <a:rPr lang="en-US" spc="35" smtClean="0"/>
              <a:pPr marL="25398"/>
              <a:t>‹#›</a:t>
            </a:fld>
            <a:endParaRPr lang="en-US" spc="35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677108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09600" y="1600201"/>
            <a:ext cx="5384800" cy="138499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138499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Nguyễn Chí Trường - Vụ KNN</a:t>
            </a: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A6649E-CDE5-4A0E-88D1-4D1A6347BAEB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030230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7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399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11/21/2019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800" b="0" i="0">
                <a:solidFill>
                  <a:srgbClr val="838383"/>
                </a:solidFill>
                <a:latin typeface="Calibri"/>
                <a:cs typeface="Calibri"/>
              </a:defRPr>
            </a:lvl1pPr>
          </a:lstStyle>
          <a:p>
            <a:pPr marL="25400"/>
            <a:fld id="{81D60167-4931-47E6-BA6A-407CBD079E47}" type="slidenum">
              <a:rPr spc="35" dirty="0"/>
              <a:pPr marL="25400"/>
              <a:t>‹#›</a:t>
            </a:fld>
            <a:endParaRPr spc="35" dirty="0"/>
          </a:p>
        </p:txBody>
      </p:sp>
    </p:spTree>
    <p:extLst>
      <p:ext uri="{BB962C8B-B14F-4D97-AF65-F5344CB8AC3E}">
        <p14:creationId xmlns:p14="http://schemas.microsoft.com/office/powerpoint/2010/main" val="35337429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1" i="0">
                <a:solidFill>
                  <a:srgbClr val="003764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11/21/2019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800" b="0" i="0">
                <a:solidFill>
                  <a:srgbClr val="838383"/>
                </a:solidFill>
                <a:latin typeface="Calibri"/>
                <a:cs typeface="Calibri"/>
              </a:defRPr>
            </a:lvl1pPr>
          </a:lstStyle>
          <a:p>
            <a:pPr marL="25400"/>
            <a:fld id="{81D60167-4931-47E6-BA6A-407CBD079E47}" type="slidenum">
              <a:rPr spc="35" dirty="0"/>
              <a:pPr marL="25400"/>
              <a:t>‹#›</a:t>
            </a:fld>
            <a:endParaRPr spc="35" dirty="0"/>
          </a:p>
        </p:txBody>
      </p:sp>
    </p:spTree>
    <p:extLst>
      <p:ext uri="{BB962C8B-B14F-4D97-AF65-F5344CB8AC3E}">
        <p14:creationId xmlns:p14="http://schemas.microsoft.com/office/powerpoint/2010/main" val="20069712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1" i="0">
                <a:solidFill>
                  <a:srgbClr val="003764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798735" y="1330387"/>
            <a:ext cx="4450080" cy="442658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500" b="0" i="1">
                <a:solidFill>
                  <a:srgbClr val="003764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79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11/21/2019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800" b="0" i="0">
                <a:solidFill>
                  <a:srgbClr val="838383"/>
                </a:solidFill>
                <a:latin typeface="Calibri"/>
                <a:cs typeface="Calibri"/>
              </a:defRPr>
            </a:lvl1pPr>
          </a:lstStyle>
          <a:p>
            <a:pPr marL="25400"/>
            <a:fld id="{81D60167-4931-47E6-BA6A-407CBD079E47}" type="slidenum">
              <a:rPr spc="35" dirty="0"/>
              <a:pPr marL="25400"/>
              <a:t>‹#›</a:t>
            </a:fld>
            <a:endParaRPr spc="35" dirty="0"/>
          </a:p>
        </p:txBody>
      </p:sp>
    </p:spTree>
    <p:extLst>
      <p:ext uri="{BB962C8B-B14F-4D97-AF65-F5344CB8AC3E}">
        <p14:creationId xmlns:p14="http://schemas.microsoft.com/office/powerpoint/2010/main" val="10676146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1" i="0">
                <a:solidFill>
                  <a:srgbClr val="003764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11/21/2019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800" b="0" i="0">
                <a:solidFill>
                  <a:srgbClr val="838383"/>
                </a:solidFill>
                <a:latin typeface="Calibri"/>
                <a:cs typeface="Calibri"/>
              </a:defRPr>
            </a:lvl1pPr>
          </a:lstStyle>
          <a:p>
            <a:pPr marL="25400"/>
            <a:fld id="{81D60167-4931-47E6-BA6A-407CBD079E47}" type="slidenum">
              <a:rPr spc="35" dirty="0"/>
              <a:pPr marL="25400"/>
              <a:t>‹#›</a:t>
            </a:fld>
            <a:endParaRPr spc="35" dirty="0"/>
          </a:p>
        </p:txBody>
      </p:sp>
    </p:spTree>
    <p:extLst>
      <p:ext uri="{BB962C8B-B14F-4D97-AF65-F5344CB8AC3E}">
        <p14:creationId xmlns:p14="http://schemas.microsoft.com/office/powerpoint/2010/main" val="14804626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11/21/2019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800" b="0" i="0">
                <a:solidFill>
                  <a:srgbClr val="838383"/>
                </a:solidFill>
                <a:latin typeface="Calibri"/>
                <a:cs typeface="Calibri"/>
              </a:defRPr>
            </a:lvl1pPr>
          </a:lstStyle>
          <a:p>
            <a:pPr marL="25400"/>
            <a:fld id="{81D60167-4931-47E6-BA6A-407CBD079E47}" type="slidenum">
              <a:rPr spc="35" dirty="0"/>
              <a:pPr marL="25400"/>
              <a:t>‹#›</a:t>
            </a:fld>
            <a:endParaRPr spc="35" dirty="0"/>
          </a:p>
        </p:txBody>
      </p:sp>
    </p:spTree>
    <p:extLst>
      <p:ext uri="{BB962C8B-B14F-4D97-AF65-F5344CB8AC3E}">
        <p14:creationId xmlns:p14="http://schemas.microsoft.com/office/powerpoint/2010/main" val="42317669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.xml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6" Type="http://schemas.openxmlformats.org/officeDocument/2006/relationships/theme" Target="../theme/theme2.xml"/><Relationship Id="rId5" Type="http://schemas.openxmlformats.org/officeDocument/2006/relationships/slideLayout" Target="../slideLayouts/slideLayout11.xml"/><Relationship Id="rId4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8974837" y="4987291"/>
            <a:ext cx="3217545" cy="1870711"/>
          </a:xfrm>
          <a:custGeom>
            <a:avLst/>
            <a:gdLst/>
            <a:ahLst/>
            <a:cxnLst/>
            <a:rect l="l" t="t" r="r" b="b"/>
            <a:pathLst>
              <a:path w="3217545" h="1870709">
                <a:moveTo>
                  <a:pt x="2823209" y="0"/>
                </a:moveTo>
                <a:lnTo>
                  <a:pt x="0" y="1870709"/>
                </a:lnTo>
                <a:lnTo>
                  <a:pt x="3217163" y="1870709"/>
                </a:lnTo>
                <a:lnTo>
                  <a:pt x="3217163" y="196976"/>
                </a:lnTo>
                <a:lnTo>
                  <a:pt x="2823209" y="0"/>
                </a:lnTo>
                <a:close/>
              </a:path>
            </a:pathLst>
          </a:custGeom>
          <a:solidFill>
            <a:srgbClr val="00376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10689337" y="5801867"/>
            <a:ext cx="1089659" cy="719328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k object 18"/>
          <p:cNvSpPr/>
          <p:nvPr/>
        </p:nvSpPr>
        <p:spPr>
          <a:xfrm>
            <a:off x="8473440" y="0"/>
            <a:ext cx="3718560" cy="5191125"/>
          </a:xfrm>
          <a:custGeom>
            <a:avLst/>
            <a:gdLst/>
            <a:ahLst/>
            <a:cxnLst/>
            <a:rect l="l" t="t" r="r" b="b"/>
            <a:pathLst>
              <a:path w="3718559" h="5191125">
                <a:moveTo>
                  <a:pt x="0" y="0"/>
                </a:moveTo>
                <a:lnTo>
                  <a:pt x="3113653" y="1446794"/>
                </a:lnTo>
                <a:lnTo>
                  <a:pt x="3324605" y="4993385"/>
                </a:lnTo>
                <a:lnTo>
                  <a:pt x="3718559" y="5190743"/>
                </a:lnTo>
                <a:lnTo>
                  <a:pt x="3718559" y="4693"/>
                </a:lnTo>
                <a:lnTo>
                  <a:pt x="0" y="0"/>
                </a:lnTo>
                <a:close/>
              </a:path>
            </a:pathLst>
          </a:custGeom>
          <a:solidFill>
            <a:srgbClr val="89E2D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797305" y="685899"/>
            <a:ext cx="10597387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400" b="1" i="0">
                <a:solidFill>
                  <a:srgbClr val="003763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798829" y="1978054"/>
            <a:ext cx="10594339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3" y="6377941"/>
            <a:ext cx="3901439" cy="29238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1"/>
            <a:ext cx="2804160" cy="29238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11/21/2019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786131" y="6423249"/>
            <a:ext cx="163831" cy="1270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800" b="0" i="0">
                <a:solidFill>
                  <a:srgbClr val="828282"/>
                </a:solidFill>
                <a:latin typeface="Calibri"/>
                <a:cs typeface="Calibri"/>
              </a:defRPr>
            </a:lvl1pPr>
          </a:lstStyle>
          <a:p>
            <a:pPr marL="25398"/>
            <a:fld id="{81D60167-4931-47E6-BA6A-407CBD079E47}" type="slidenum">
              <a:rPr lang="en-US" spc="35" smtClean="0"/>
              <a:pPr marL="25398"/>
              <a:t>‹#›</a:t>
            </a:fld>
            <a:endParaRPr lang="en-US" spc="35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84" r:id="rId6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178">
        <a:defRPr>
          <a:latin typeface="+mn-lt"/>
          <a:ea typeface="+mn-ea"/>
          <a:cs typeface="+mn-cs"/>
        </a:defRPr>
      </a:lvl2pPr>
      <a:lvl3pPr marL="914354">
        <a:defRPr>
          <a:latin typeface="+mn-lt"/>
          <a:ea typeface="+mn-ea"/>
          <a:cs typeface="+mn-cs"/>
        </a:defRPr>
      </a:lvl3pPr>
      <a:lvl4pPr marL="1371532">
        <a:defRPr>
          <a:latin typeface="+mn-lt"/>
          <a:ea typeface="+mn-ea"/>
          <a:cs typeface="+mn-cs"/>
        </a:defRPr>
      </a:lvl4pPr>
      <a:lvl5pPr marL="1828709">
        <a:defRPr>
          <a:latin typeface="+mn-lt"/>
          <a:ea typeface="+mn-ea"/>
          <a:cs typeface="+mn-cs"/>
        </a:defRPr>
      </a:lvl5pPr>
      <a:lvl6pPr marL="2285886">
        <a:defRPr>
          <a:latin typeface="+mn-lt"/>
          <a:ea typeface="+mn-ea"/>
          <a:cs typeface="+mn-cs"/>
        </a:defRPr>
      </a:lvl6pPr>
      <a:lvl7pPr marL="2743062">
        <a:defRPr>
          <a:latin typeface="+mn-lt"/>
          <a:ea typeface="+mn-ea"/>
          <a:cs typeface="+mn-cs"/>
        </a:defRPr>
      </a:lvl7pPr>
      <a:lvl8pPr marL="3200240">
        <a:defRPr>
          <a:latin typeface="+mn-lt"/>
          <a:ea typeface="+mn-ea"/>
          <a:cs typeface="+mn-cs"/>
        </a:defRPr>
      </a:lvl8pPr>
      <a:lvl9pPr marL="3657418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178">
        <a:defRPr>
          <a:latin typeface="+mn-lt"/>
          <a:ea typeface="+mn-ea"/>
          <a:cs typeface="+mn-cs"/>
        </a:defRPr>
      </a:lvl2pPr>
      <a:lvl3pPr marL="914354">
        <a:defRPr>
          <a:latin typeface="+mn-lt"/>
          <a:ea typeface="+mn-ea"/>
          <a:cs typeface="+mn-cs"/>
        </a:defRPr>
      </a:lvl3pPr>
      <a:lvl4pPr marL="1371532">
        <a:defRPr>
          <a:latin typeface="+mn-lt"/>
          <a:ea typeface="+mn-ea"/>
          <a:cs typeface="+mn-cs"/>
        </a:defRPr>
      </a:lvl4pPr>
      <a:lvl5pPr marL="1828709">
        <a:defRPr>
          <a:latin typeface="+mn-lt"/>
          <a:ea typeface="+mn-ea"/>
          <a:cs typeface="+mn-cs"/>
        </a:defRPr>
      </a:lvl5pPr>
      <a:lvl6pPr marL="2285886">
        <a:defRPr>
          <a:latin typeface="+mn-lt"/>
          <a:ea typeface="+mn-ea"/>
          <a:cs typeface="+mn-cs"/>
        </a:defRPr>
      </a:lvl6pPr>
      <a:lvl7pPr marL="2743062">
        <a:defRPr>
          <a:latin typeface="+mn-lt"/>
          <a:ea typeface="+mn-ea"/>
          <a:cs typeface="+mn-cs"/>
        </a:defRPr>
      </a:lvl7pPr>
      <a:lvl8pPr marL="3200240">
        <a:defRPr>
          <a:latin typeface="+mn-lt"/>
          <a:ea typeface="+mn-ea"/>
          <a:cs typeface="+mn-cs"/>
        </a:defRPr>
      </a:lvl8pPr>
      <a:lvl9pPr marL="3657418">
        <a:defRPr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8975201" y="4986991"/>
            <a:ext cx="3216910" cy="1871345"/>
          </a:xfrm>
          <a:custGeom>
            <a:avLst/>
            <a:gdLst/>
            <a:ahLst/>
            <a:cxnLst/>
            <a:rect l="l" t="t" r="r" b="b"/>
            <a:pathLst>
              <a:path w="3216909" h="1871345">
                <a:moveTo>
                  <a:pt x="2822905" y="0"/>
                </a:moveTo>
                <a:lnTo>
                  <a:pt x="0" y="1871008"/>
                </a:lnTo>
                <a:lnTo>
                  <a:pt x="3216798" y="1871008"/>
                </a:lnTo>
                <a:lnTo>
                  <a:pt x="3216798" y="196955"/>
                </a:lnTo>
                <a:lnTo>
                  <a:pt x="2822905" y="0"/>
                </a:lnTo>
                <a:close/>
              </a:path>
            </a:pathLst>
          </a:custGeom>
          <a:solidFill>
            <a:srgbClr val="003764"/>
          </a:solidFill>
        </p:spPr>
        <p:txBody>
          <a:bodyPr wrap="square" lIns="0" tIns="0" rIns="0" bIns="0" rtlCol="0"/>
          <a:lstStyle/>
          <a:p>
            <a:pPr defTabSz="914400"/>
            <a:endParaRPr sz="1800">
              <a:solidFill>
                <a:prstClr val="black"/>
              </a:solidFill>
            </a:endParaRPr>
          </a:p>
        </p:txBody>
      </p:sp>
      <p:sp>
        <p:nvSpPr>
          <p:cNvPr id="17" name="bk object 17"/>
          <p:cNvSpPr/>
          <p:nvPr/>
        </p:nvSpPr>
        <p:spPr>
          <a:xfrm>
            <a:off x="10689335" y="5800344"/>
            <a:ext cx="1091183" cy="722376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4400"/>
            <a:endParaRPr sz="1800">
              <a:solidFill>
                <a:prstClr val="black"/>
              </a:solidFill>
            </a:endParaRPr>
          </a:p>
        </p:txBody>
      </p:sp>
      <p:sp>
        <p:nvSpPr>
          <p:cNvPr id="18" name="bk object 18"/>
          <p:cNvSpPr/>
          <p:nvPr/>
        </p:nvSpPr>
        <p:spPr>
          <a:xfrm>
            <a:off x="8473440" y="0"/>
            <a:ext cx="3718560" cy="5191125"/>
          </a:xfrm>
          <a:custGeom>
            <a:avLst/>
            <a:gdLst/>
            <a:ahLst/>
            <a:cxnLst/>
            <a:rect l="l" t="t" r="r" b="b"/>
            <a:pathLst>
              <a:path w="3718559" h="5191125">
                <a:moveTo>
                  <a:pt x="0" y="0"/>
                </a:moveTo>
                <a:lnTo>
                  <a:pt x="3113653" y="1446885"/>
                </a:lnTo>
                <a:lnTo>
                  <a:pt x="3324666" y="4993672"/>
                </a:lnTo>
                <a:lnTo>
                  <a:pt x="3718559" y="5190981"/>
                </a:lnTo>
                <a:lnTo>
                  <a:pt x="3718559" y="4693"/>
                </a:lnTo>
                <a:lnTo>
                  <a:pt x="0" y="0"/>
                </a:lnTo>
                <a:close/>
              </a:path>
            </a:pathLst>
          </a:custGeom>
          <a:solidFill>
            <a:srgbClr val="8AE2D1"/>
          </a:solidFill>
        </p:spPr>
        <p:txBody>
          <a:bodyPr wrap="square" lIns="0" tIns="0" rIns="0" bIns="0" rtlCol="0"/>
          <a:lstStyle/>
          <a:p>
            <a:pPr defTabSz="914400"/>
            <a:endParaRPr sz="1800">
              <a:solidFill>
                <a:prstClr val="black"/>
              </a:solidFill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797295" y="672497"/>
            <a:ext cx="10597409" cy="5842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400" b="1" i="0">
                <a:solidFill>
                  <a:srgbClr val="003764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798735" y="1980592"/>
            <a:ext cx="10594529" cy="218884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39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endParaRPr sz="180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fld id="{1D8BD707-D9CF-40AE-B4C6-C98DA3205C09}" type="datetimeFigureOut">
              <a:rPr lang="en-US" sz="1800">
                <a:solidFill>
                  <a:prstClr val="black">
                    <a:tint val="75000"/>
                  </a:prstClr>
                </a:solidFill>
              </a:rPr>
              <a:pPr defTabSz="914400"/>
              <a:t>11/21/2019</a:t>
            </a:fld>
            <a:endParaRPr lang="en-US" sz="180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786034" y="6426346"/>
            <a:ext cx="107315" cy="1270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800" b="0" i="0">
                <a:solidFill>
                  <a:srgbClr val="838383"/>
                </a:solidFill>
                <a:latin typeface="Calibri"/>
                <a:cs typeface="Calibri"/>
              </a:defRPr>
            </a:lvl1pPr>
          </a:lstStyle>
          <a:p>
            <a:pPr marL="25400" defTabSz="914400"/>
            <a:fld id="{81D60167-4931-47E6-BA6A-407CBD079E47}" type="slidenum">
              <a:rPr spc="35" dirty="0"/>
              <a:pPr marL="25400" defTabSz="914400"/>
              <a:t>‹#›</a:t>
            </a:fld>
            <a:endParaRPr spc="35" dirty="0"/>
          </a:p>
        </p:txBody>
      </p:sp>
    </p:spTree>
    <p:extLst>
      <p:ext uri="{BB962C8B-B14F-4D97-AF65-F5344CB8AC3E}">
        <p14:creationId xmlns:p14="http://schemas.microsoft.com/office/powerpoint/2010/main" val="11046005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" Target="slide9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0" y="6857999"/>
                </a:moveTo>
                <a:lnTo>
                  <a:pt x="12191999" y="6857999"/>
                </a:lnTo>
                <a:lnTo>
                  <a:pt x="12191999" y="0"/>
                </a:lnTo>
                <a:lnTo>
                  <a:pt x="0" y="0"/>
                </a:lnTo>
                <a:lnTo>
                  <a:pt x="0" y="6857999"/>
                </a:lnTo>
                <a:close/>
              </a:path>
            </a:pathLst>
          </a:custGeom>
          <a:solidFill>
            <a:srgbClr val="0083A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8973314" y="4987291"/>
            <a:ext cx="3217545" cy="1870711"/>
          </a:xfrm>
          <a:custGeom>
            <a:avLst/>
            <a:gdLst/>
            <a:ahLst/>
            <a:cxnLst/>
            <a:rect l="l" t="t" r="r" b="b"/>
            <a:pathLst>
              <a:path w="3217545" h="1870709">
                <a:moveTo>
                  <a:pt x="2823209" y="0"/>
                </a:moveTo>
                <a:lnTo>
                  <a:pt x="0" y="1870709"/>
                </a:lnTo>
                <a:lnTo>
                  <a:pt x="3217163" y="1870709"/>
                </a:lnTo>
                <a:lnTo>
                  <a:pt x="3217163" y="196976"/>
                </a:lnTo>
                <a:lnTo>
                  <a:pt x="2823209" y="0"/>
                </a:lnTo>
                <a:close/>
              </a:path>
            </a:pathLst>
          </a:custGeom>
          <a:solidFill>
            <a:srgbClr val="00376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0687813" y="5801867"/>
            <a:ext cx="1089659" cy="71932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8471915" y="0"/>
            <a:ext cx="3718560" cy="5191125"/>
          </a:xfrm>
          <a:custGeom>
            <a:avLst/>
            <a:gdLst/>
            <a:ahLst/>
            <a:cxnLst/>
            <a:rect l="l" t="t" r="r" b="b"/>
            <a:pathLst>
              <a:path w="3718559" h="5191125">
                <a:moveTo>
                  <a:pt x="0" y="0"/>
                </a:moveTo>
                <a:lnTo>
                  <a:pt x="3113653" y="1446794"/>
                </a:lnTo>
                <a:lnTo>
                  <a:pt x="3324605" y="4993385"/>
                </a:lnTo>
                <a:lnTo>
                  <a:pt x="3718559" y="5190743"/>
                </a:lnTo>
                <a:lnTo>
                  <a:pt x="3718559" y="4693"/>
                </a:lnTo>
                <a:lnTo>
                  <a:pt x="0" y="0"/>
                </a:lnTo>
                <a:close/>
              </a:path>
            </a:pathLst>
          </a:custGeom>
          <a:solidFill>
            <a:srgbClr val="89E2D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669038" y="3131061"/>
            <a:ext cx="8891905" cy="306705"/>
          </a:xfrm>
          <a:custGeom>
            <a:avLst/>
            <a:gdLst/>
            <a:ahLst/>
            <a:cxnLst/>
            <a:rect l="l" t="t" r="r" b="b"/>
            <a:pathLst>
              <a:path w="8891905" h="306704">
                <a:moveTo>
                  <a:pt x="0" y="306323"/>
                </a:moveTo>
                <a:lnTo>
                  <a:pt x="8891777" y="306323"/>
                </a:lnTo>
                <a:lnTo>
                  <a:pt x="8891777" y="0"/>
                </a:lnTo>
                <a:lnTo>
                  <a:pt x="0" y="0"/>
                </a:lnTo>
                <a:lnTo>
                  <a:pt x="0" y="306323"/>
                </a:lnTo>
                <a:close/>
              </a:path>
            </a:pathLst>
          </a:custGeom>
          <a:solidFill>
            <a:srgbClr val="89E2D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662945" y="3715025"/>
            <a:ext cx="10462255" cy="133369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ts val="3460"/>
              </a:lnSpc>
            </a:pPr>
            <a:r>
              <a:rPr lang="en-US" sz="3200" spc="-51" dirty="0">
                <a:solidFill>
                  <a:srgbClr val="FFFFFF"/>
                </a:solidFill>
                <a:latin typeface="Book Antiqua"/>
                <a:cs typeface="Book Antiqua"/>
              </a:rPr>
              <a:t>Nguyen Chi Truong</a:t>
            </a:r>
          </a:p>
          <a:p>
            <a:pPr marL="12700" marR="5080">
              <a:lnSpc>
                <a:spcPts val="3460"/>
              </a:lnSpc>
            </a:pPr>
            <a:r>
              <a:rPr lang="en-US" sz="3200" spc="-51" dirty="0" err="1">
                <a:solidFill>
                  <a:srgbClr val="FFFFFF"/>
                </a:solidFill>
                <a:latin typeface="Book Antiqua"/>
                <a:cs typeface="Book Antiqua"/>
              </a:rPr>
              <a:t>Đại</a:t>
            </a:r>
            <a:r>
              <a:rPr lang="en-US" sz="3200" spc="-51" dirty="0">
                <a:solidFill>
                  <a:srgbClr val="FFFFFF"/>
                </a:solidFill>
                <a:latin typeface="Book Antiqua"/>
                <a:cs typeface="Book Antiqua"/>
              </a:rPr>
              <a:t> </a:t>
            </a:r>
            <a:r>
              <a:rPr lang="en-US" sz="3200" spc="-51" dirty="0" err="1">
                <a:solidFill>
                  <a:srgbClr val="FFFFFF"/>
                </a:solidFill>
                <a:latin typeface="Book Antiqua"/>
                <a:cs typeface="Book Antiqua"/>
              </a:rPr>
              <a:t>biểu</a:t>
            </a:r>
            <a:r>
              <a:rPr lang="en-US" sz="3200" spc="-51" dirty="0">
                <a:solidFill>
                  <a:srgbClr val="FFFFFF"/>
                </a:solidFill>
                <a:latin typeface="Book Antiqua"/>
                <a:cs typeface="Book Antiqua"/>
              </a:rPr>
              <a:t> </a:t>
            </a:r>
            <a:r>
              <a:rPr lang="en-US" sz="3200" spc="-51" dirty="0" err="1">
                <a:solidFill>
                  <a:srgbClr val="FFFFFF"/>
                </a:solidFill>
                <a:latin typeface="Book Antiqua"/>
                <a:cs typeface="Book Antiqua"/>
              </a:rPr>
              <a:t>kỹ</a:t>
            </a:r>
            <a:r>
              <a:rPr lang="en-US" sz="3200" spc="-51" dirty="0">
                <a:solidFill>
                  <a:srgbClr val="FFFFFF"/>
                </a:solidFill>
                <a:latin typeface="Book Antiqua"/>
                <a:cs typeface="Book Antiqua"/>
              </a:rPr>
              <a:t> </a:t>
            </a:r>
            <a:r>
              <a:rPr lang="en-US" sz="3200" spc="-51" dirty="0" err="1">
                <a:solidFill>
                  <a:srgbClr val="FFFFFF"/>
                </a:solidFill>
                <a:latin typeface="Book Antiqua"/>
                <a:cs typeface="Book Antiqua"/>
              </a:rPr>
              <a:t>thuật</a:t>
            </a:r>
            <a:r>
              <a:rPr lang="en-US" sz="3200" spc="-51" dirty="0">
                <a:solidFill>
                  <a:srgbClr val="FFFFFF"/>
                </a:solidFill>
                <a:latin typeface="Book Antiqua"/>
                <a:cs typeface="Book Antiqua"/>
              </a:rPr>
              <a:t> </a:t>
            </a:r>
            <a:r>
              <a:rPr lang="en-US" sz="3200" spc="-51" dirty="0" err="1">
                <a:solidFill>
                  <a:srgbClr val="FFFFFF"/>
                </a:solidFill>
                <a:latin typeface="Book Antiqua"/>
                <a:cs typeface="Book Antiqua"/>
              </a:rPr>
              <a:t>của</a:t>
            </a:r>
            <a:r>
              <a:rPr lang="en-US" sz="3200" spc="-51" dirty="0">
                <a:solidFill>
                  <a:srgbClr val="FFFFFF"/>
                </a:solidFill>
                <a:latin typeface="Book Antiqua"/>
                <a:cs typeface="Book Antiqua"/>
              </a:rPr>
              <a:t> </a:t>
            </a:r>
            <a:r>
              <a:rPr lang="en-US" sz="3200" spc="-51" dirty="0" err="1">
                <a:solidFill>
                  <a:srgbClr val="FFFFFF"/>
                </a:solidFill>
                <a:latin typeface="Book Antiqua"/>
                <a:cs typeface="Book Antiqua"/>
              </a:rPr>
              <a:t>Việt</a:t>
            </a:r>
            <a:r>
              <a:rPr lang="en-US" sz="3200" spc="-51" dirty="0">
                <a:solidFill>
                  <a:srgbClr val="FFFFFF"/>
                </a:solidFill>
                <a:latin typeface="Book Antiqua"/>
                <a:cs typeface="Book Antiqua"/>
              </a:rPr>
              <a:t> Nam </a:t>
            </a:r>
            <a:r>
              <a:rPr lang="en-US" sz="3200" spc="-51" dirty="0" err="1">
                <a:solidFill>
                  <a:srgbClr val="FFFFFF"/>
                </a:solidFill>
                <a:latin typeface="Book Antiqua"/>
                <a:cs typeface="Book Antiqua"/>
              </a:rPr>
              <a:t>tại</a:t>
            </a:r>
            <a:r>
              <a:rPr lang="en-US" sz="3200" spc="-51" dirty="0">
                <a:solidFill>
                  <a:srgbClr val="FFFFFF"/>
                </a:solidFill>
                <a:latin typeface="Book Antiqua"/>
                <a:cs typeface="Book Antiqua"/>
              </a:rPr>
              <a:t> </a:t>
            </a:r>
            <a:r>
              <a:rPr lang="en-US" sz="3200" spc="-51" dirty="0" err="1">
                <a:solidFill>
                  <a:srgbClr val="FFFFFF"/>
                </a:solidFill>
                <a:latin typeface="Book Antiqua"/>
                <a:cs typeface="Book Antiqua"/>
              </a:rPr>
              <a:t>Kỳ</a:t>
            </a:r>
            <a:r>
              <a:rPr lang="en-US" sz="3200" spc="-51" dirty="0">
                <a:solidFill>
                  <a:srgbClr val="FFFFFF"/>
                </a:solidFill>
                <a:latin typeface="Book Antiqua"/>
                <a:cs typeface="Book Antiqua"/>
              </a:rPr>
              <a:t> </a:t>
            </a:r>
            <a:r>
              <a:rPr lang="en-US" sz="3200" spc="-51" dirty="0" err="1">
                <a:solidFill>
                  <a:srgbClr val="FFFFFF"/>
                </a:solidFill>
                <a:latin typeface="Book Antiqua"/>
                <a:cs typeface="Book Antiqua"/>
              </a:rPr>
              <a:t>thi</a:t>
            </a:r>
            <a:endParaRPr sz="3200" dirty="0">
              <a:latin typeface="Book Antiqua"/>
              <a:cs typeface="Book Antiqua"/>
            </a:endParaRPr>
          </a:p>
          <a:p>
            <a:pPr marL="12700">
              <a:lnSpc>
                <a:spcPts val="3404"/>
              </a:lnSpc>
            </a:pPr>
            <a:r>
              <a:rPr lang="en-US" sz="3200" spc="60" dirty="0" err="1">
                <a:solidFill>
                  <a:srgbClr val="FFFFFF"/>
                </a:solidFill>
                <a:latin typeface="Book Antiqua"/>
                <a:cs typeface="Book Antiqua"/>
              </a:rPr>
              <a:t>Vụ</a:t>
            </a:r>
            <a:r>
              <a:rPr lang="en-US" sz="3200" spc="60" dirty="0">
                <a:solidFill>
                  <a:srgbClr val="FFFFFF"/>
                </a:solidFill>
                <a:latin typeface="Book Antiqua"/>
                <a:cs typeface="Book Antiqua"/>
              </a:rPr>
              <a:t> </a:t>
            </a:r>
            <a:r>
              <a:rPr lang="en-US" sz="3200" spc="60" dirty="0" err="1">
                <a:solidFill>
                  <a:srgbClr val="FFFFFF"/>
                </a:solidFill>
                <a:latin typeface="Book Antiqua"/>
                <a:cs typeface="Book Antiqua"/>
              </a:rPr>
              <a:t>Trưởng</a:t>
            </a:r>
            <a:r>
              <a:rPr lang="en-US" sz="3200" spc="60" dirty="0">
                <a:solidFill>
                  <a:srgbClr val="FFFFFF"/>
                </a:solidFill>
                <a:latin typeface="Book Antiqua"/>
                <a:cs typeface="Book Antiqua"/>
              </a:rPr>
              <a:t> </a:t>
            </a:r>
            <a:r>
              <a:rPr lang="en-US" sz="3200" spc="60" dirty="0" err="1">
                <a:solidFill>
                  <a:srgbClr val="FFFFFF"/>
                </a:solidFill>
                <a:latin typeface="Book Antiqua"/>
                <a:cs typeface="Book Antiqua"/>
              </a:rPr>
              <a:t>Vụ</a:t>
            </a:r>
            <a:r>
              <a:rPr lang="en-US" sz="3200" spc="60" dirty="0">
                <a:solidFill>
                  <a:srgbClr val="FFFFFF"/>
                </a:solidFill>
                <a:latin typeface="Book Antiqua"/>
                <a:cs typeface="Book Antiqua"/>
              </a:rPr>
              <a:t> </a:t>
            </a:r>
            <a:r>
              <a:rPr lang="en-US" sz="3200" spc="60" dirty="0" err="1">
                <a:solidFill>
                  <a:srgbClr val="FFFFFF"/>
                </a:solidFill>
                <a:latin typeface="Book Antiqua"/>
                <a:cs typeface="Book Antiqua"/>
              </a:rPr>
              <a:t>Kỹ</a:t>
            </a:r>
            <a:r>
              <a:rPr lang="en-US" sz="3200" spc="60" dirty="0">
                <a:solidFill>
                  <a:srgbClr val="FFFFFF"/>
                </a:solidFill>
                <a:latin typeface="Book Antiqua"/>
                <a:cs typeface="Book Antiqua"/>
              </a:rPr>
              <a:t> </a:t>
            </a:r>
            <a:r>
              <a:rPr lang="en-US" sz="3200" spc="60" dirty="0" err="1">
                <a:solidFill>
                  <a:srgbClr val="FFFFFF"/>
                </a:solidFill>
                <a:latin typeface="Book Antiqua"/>
                <a:cs typeface="Book Antiqua"/>
              </a:rPr>
              <a:t>năng</a:t>
            </a:r>
            <a:r>
              <a:rPr lang="en-US" sz="3200" spc="60" dirty="0">
                <a:solidFill>
                  <a:srgbClr val="FFFFFF"/>
                </a:solidFill>
                <a:latin typeface="Book Antiqua"/>
                <a:cs typeface="Book Antiqua"/>
              </a:rPr>
              <a:t> </a:t>
            </a:r>
            <a:r>
              <a:rPr lang="en-US" sz="3200" spc="60" dirty="0" err="1">
                <a:solidFill>
                  <a:srgbClr val="FFFFFF"/>
                </a:solidFill>
                <a:latin typeface="Book Antiqua"/>
                <a:cs typeface="Book Antiqua"/>
              </a:rPr>
              <a:t>nghề</a:t>
            </a:r>
            <a:endParaRPr lang="en-US" sz="3200" spc="60" dirty="0">
              <a:solidFill>
                <a:srgbClr val="FFFFFF"/>
              </a:solidFill>
              <a:latin typeface="Book Antiqua"/>
              <a:cs typeface="Book Antiqu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472445" y="1527145"/>
            <a:ext cx="10843253" cy="147732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/>
            <a:r>
              <a:rPr lang="en-US" altLang="en-US" sz="4800" dirty="0">
                <a:solidFill>
                  <a:schemeClr val="bg1"/>
                </a:solidFill>
              </a:rPr>
              <a:t>CÁCH THỨC BIÊN SOẠN ĐỀ THI TAY NGHỀ QUỐC GIA</a:t>
            </a:r>
            <a:endParaRPr sz="48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922014" y="5896269"/>
            <a:ext cx="43075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spc="60" dirty="0" err="1">
                <a:solidFill>
                  <a:srgbClr val="FFFFFF"/>
                </a:solidFill>
                <a:latin typeface="Book Antiqua"/>
                <a:cs typeface="Book Antiqua"/>
              </a:rPr>
              <a:t>Hải</a:t>
            </a:r>
            <a:r>
              <a:rPr lang="en-US" sz="2000" spc="60" dirty="0">
                <a:solidFill>
                  <a:srgbClr val="FFFFFF"/>
                </a:solidFill>
                <a:latin typeface="Book Antiqua"/>
                <a:cs typeface="Book Antiqua"/>
              </a:rPr>
              <a:t> </a:t>
            </a:r>
            <a:r>
              <a:rPr lang="en-US" sz="2000" spc="60" dirty="0" err="1">
                <a:solidFill>
                  <a:srgbClr val="FFFFFF"/>
                </a:solidFill>
                <a:latin typeface="Book Antiqua"/>
                <a:cs typeface="Book Antiqua"/>
              </a:rPr>
              <a:t>Phòng</a:t>
            </a:r>
            <a:r>
              <a:rPr lang="en-US" sz="2000" spc="60" dirty="0">
                <a:solidFill>
                  <a:srgbClr val="FFFFFF"/>
                </a:solidFill>
                <a:latin typeface="Book Antiqua"/>
                <a:cs typeface="Book Antiqua"/>
              </a:rPr>
              <a:t>, </a:t>
            </a:r>
            <a:r>
              <a:rPr lang="en-US" sz="2000" spc="60" dirty="0" err="1">
                <a:solidFill>
                  <a:srgbClr val="FFFFFF"/>
                </a:solidFill>
                <a:latin typeface="Book Antiqua"/>
                <a:cs typeface="Book Antiqua"/>
              </a:rPr>
              <a:t>ngày</a:t>
            </a:r>
            <a:r>
              <a:rPr lang="en-US" sz="2000" spc="60" dirty="0">
                <a:solidFill>
                  <a:srgbClr val="FFFFFF"/>
                </a:solidFill>
                <a:latin typeface="Book Antiqua"/>
                <a:cs typeface="Book Antiqua"/>
              </a:rPr>
              <a:t> 21/11</a:t>
            </a:r>
            <a:r>
              <a:rPr lang="en-US" sz="2000" spc="85" dirty="0">
                <a:solidFill>
                  <a:srgbClr val="FFFFFF"/>
                </a:solidFill>
                <a:latin typeface="Times New Roman"/>
                <a:cs typeface="Times New Roman"/>
              </a:rPr>
              <a:t>/</a:t>
            </a:r>
            <a:r>
              <a:rPr lang="en-US" sz="2000" spc="175" dirty="0">
                <a:solidFill>
                  <a:srgbClr val="FFFFFF"/>
                </a:solidFill>
                <a:latin typeface="Book Antiqua"/>
                <a:cs typeface="Book Antiqua"/>
              </a:rPr>
              <a:t>2019</a:t>
            </a:r>
            <a:endParaRPr lang="en-US" sz="2000" dirty="0">
              <a:latin typeface="Book Antiqua"/>
              <a:cs typeface="Book Antiqua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286000" y="1723739"/>
            <a:ext cx="8229600" cy="3570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14400" lvl="1" indent="-457200" algn="just">
              <a:buClr>
                <a:srgbClr val="3333FF"/>
              </a:buClr>
              <a:buAutoNum type="arabicPeriod"/>
              <a:defRPr/>
            </a:pP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Đề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thi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tay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nghề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ASEAN 2018 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tại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Bangkok</a:t>
            </a:r>
          </a:p>
          <a:p>
            <a:pPr marL="914400" lvl="1" indent="-457200" algn="just">
              <a:buClr>
                <a:srgbClr val="3333FF"/>
              </a:buClr>
              <a:buAutoNum type="arabicPeriod"/>
              <a:defRPr/>
            </a:pP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Đề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thi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tay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nghề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thế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giới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2019 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tại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Kazan</a:t>
            </a:r>
          </a:p>
          <a:p>
            <a:pPr marL="914400" lvl="1" indent="-457200" algn="just">
              <a:buClr>
                <a:srgbClr val="3333FF"/>
              </a:buClr>
              <a:buAutoNum type="arabicPeriod"/>
              <a:defRPr/>
            </a:pP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Căn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cứ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thực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tế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hoạt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động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, 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sản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xuất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kinh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doanh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nghề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tổ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chức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biên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soạn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đề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thi</a:t>
            </a:r>
            <a:endParaRPr lang="en-US" sz="2400" dirty="0">
              <a:solidFill>
                <a:srgbClr val="192CB7"/>
              </a:solidFill>
              <a:cs typeface="Times New Roman" pitchFamily="18" charset="0"/>
            </a:endParaRPr>
          </a:p>
          <a:p>
            <a:pPr marL="914400" lvl="1" indent="-457200" algn="just">
              <a:buClr>
                <a:srgbClr val="3333FF"/>
              </a:buClr>
              <a:buAutoNum type="arabicPeriod"/>
              <a:defRPr/>
            </a:pP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Bộ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tiệu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chuẩn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kỹ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năng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nghề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quốc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gia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của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nghề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biên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soạn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đề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thi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(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nếu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có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).</a:t>
            </a:r>
          </a:p>
          <a:p>
            <a:pPr marL="914400" lvl="1" indent="-457200" algn="just">
              <a:buClr>
                <a:srgbClr val="3333FF"/>
              </a:buClr>
              <a:buAutoNum type="arabicPeriod"/>
              <a:defRPr/>
            </a:pP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Các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nguồn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tham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khảo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khác</a:t>
            </a:r>
            <a:endParaRPr lang="en-US" sz="2400" dirty="0">
              <a:solidFill>
                <a:srgbClr val="192CB7"/>
              </a:solidFill>
              <a:cs typeface="Times New Roman" pitchFamily="18" charset="0"/>
            </a:endParaRPr>
          </a:p>
          <a:p>
            <a:pPr algn="just">
              <a:spcBef>
                <a:spcPts val="600"/>
              </a:spcBef>
              <a:defRPr/>
            </a:pPr>
            <a:endParaRPr lang="en-US" altLang="en-US" sz="2400" dirty="0">
              <a:solidFill>
                <a:srgbClr val="0000FF"/>
              </a:solidFill>
              <a:cs typeface="Times New Roman" pitchFamily="18" charset="0"/>
            </a:endParaRPr>
          </a:p>
          <a:p>
            <a:pPr algn="just">
              <a:spcBef>
                <a:spcPts val="600"/>
              </a:spcBef>
              <a:defRPr/>
            </a:pPr>
            <a:endParaRPr lang="en-US" altLang="en-US" sz="2400" dirty="0">
              <a:solidFill>
                <a:srgbClr val="0000FF"/>
              </a:solidFill>
              <a:cs typeface="Times New Roman" pitchFamily="18" charset="0"/>
            </a:endParaRPr>
          </a:p>
        </p:txBody>
      </p:sp>
      <p:sp>
        <p:nvSpPr>
          <p:cNvPr id="5" name="Rectangle 2"/>
          <p:cNvSpPr>
            <a:spLocks noGrp="1" noChangeArrowheads="1"/>
          </p:cNvSpPr>
          <p:nvPr>
            <p:ph type="title" sz="quarter" idx="4294967295"/>
          </p:nvPr>
        </p:nvSpPr>
        <p:spPr>
          <a:xfrm>
            <a:off x="1600200" y="838200"/>
            <a:ext cx="8915400" cy="492443"/>
          </a:xfrm>
        </p:spPr>
        <p:txBody>
          <a:bodyPr/>
          <a:lstStyle/>
          <a:p>
            <a:pPr algn="ctr">
              <a:defRPr/>
            </a:pPr>
            <a:r>
              <a:rPr lang="en-US" altLang="en-US" sz="3200" dirty="0"/>
              <a:t>NGUỒN CĂN CỨ VÀ THAM KHẢO</a:t>
            </a:r>
            <a:endParaRPr lang="en-US" sz="3400" dirty="0"/>
          </a:p>
        </p:txBody>
      </p:sp>
    </p:spTree>
    <p:extLst>
      <p:ext uri="{BB962C8B-B14F-4D97-AF65-F5344CB8AC3E}">
        <p14:creationId xmlns:p14="http://schemas.microsoft.com/office/powerpoint/2010/main" val="1559374118"/>
      </p:ext>
    </p:extLst>
  </p:cSld>
  <p:clrMapOvr>
    <a:masterClrMapping/>
  </p:clrMapOvr>
  <p:transition advClick="0">
    <p:wipe dir="d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286000" y="1723739"/>
            <a:ext cx="8229600" cy="32008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14400" lvl="1" indent="-457200" algn="just">
              <a:buClr>
                <a:srgbClr val="3333FF"/>
              </a:buClr>
              <a:buAutoNum type="arabicPeriod"/>
              <a:defRPr/>
            </a:pP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Đảm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bảo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tính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khả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thi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trong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việc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tổ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chức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thi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tại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đ</a:t>
            </a:r>
            <a:r>
              <a:rPr lang="vi-VN" sz="2400" dirty="0">
                <a:solidFill>
                  <a:srgbClr val="192CB7"/>
                </a:solidFill>
                <a:cs typeface="Times New Roman" pitchFamily="18" charset="0"/>
              </a:rPr>
              <a:t>ơ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n 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vị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đăng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cai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;</a:t>
            </a:r>
          </a:p>
          <a:p>
            <a:pPr marL="914400" lvl="1" indent="-457200" algn="just">
              <a:buClr>
                <a:srgbClr val="3333FF"/>
              </a:buClr>
              <a:buAutoNum type="arabicPeriod"/>
              <a:defRPr/>
            </a:pP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Có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căn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cứ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theo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h</a:t>
            </a:r>
            <a:r>
              <a:rPr lang="vi-VN" sz="2400" dirty="0">
                <a:solidFill>
                  <a:srgbClr val="192CB7"/>
                </a:solidFill>
                <a:cs typeface="Times New Roman" pitchFamily="18" charset="0"/>
              </a:rPr>
              <a:t>ư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ớng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dẫn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biên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soạn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đề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thi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;</a:t>
            </a:r>
          </a:p>
          <a:p>
            <a:pPr marL="914400" lvl="1" indent="-457200" algn="just">
              <a:buClr>
                <a:srgbClr val="3333FF"/>
              </a:buClr>
              <a:buAutoNum type="arabicPeriod"/>
              <a:defRPr/>
            </a:pP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Theo 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thời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gian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làm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bài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quy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định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tại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quy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chế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thi</a:t>
            </a:r>
            <a:endParaRPr lang="en-US" sz="2400" dirty="0">
              <a:solidFill>
                <a:srgbClr val="192CB7"/>
              </a:solidFill>
              <a:cs typeface="Times New Roman" pitchFamily="18" charset="0"/>
            </a:endParaRPr>
          </a:p>
          <a:p>
            <a:pPr marL="914400" lvl="1" indent="-457200" algn="just">
              <a:buClr>
                <a:srgbClr val="3333FF"/>
              </a:buClr>
              <a:buAutoNum type="arabicPeriod"/>
              <a:defRPr/>
            </a:pP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Theo 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định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dạng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của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đề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thi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ASEAN 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hoặc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/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và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thế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giới</a:t>
            </a:r>
            <a:endParaRPr lang="en-US" sz="2400" dirty="0">
              <a:solidFill>
                <a:srgbClr val="192CB7"/>
              </a:solidFill>
              <a:cs typeface="Times New Roman" pitchFamily="18" charset="0"/>
            </a:endParaRPr>
          </a:p>
          <a:p>
            <a:pPr marL="914400" lvl="1" indent="-457200" algn="just">
              <a:buClr>
                <a:srgbClr val="3333FF"/>
              </a:buClr>
              <a:buAutoNum type="arabicPeriod"/>
              <a:defRPr/>
            </a:pP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Các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yêu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cầu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khác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tại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quy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chế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thi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tay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nghề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Quốc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gia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2020</a:t>
            </a:r>
          </a:p>
          <a:p>
            <a:pPr algn="just">
              <a:spcBef>
                <a:spcPts val="600"/>
              </a:spcBef>
              <a:defRPr/>
            </a:pPr>
            <a:endParaRPr lang="en-US" altLang="en-US" sz="2400" dirty="0">
              <a:solidFill>
                <a:srgbClr val="0000FF"/>
              </a:solidFill>
              <a:cs typeface="Times New Roman" pitchFamily="18" charset="0"/>
            </a:endParaRPr>
          </a:p>
          <a:p>
            <a:pPr algn="just">
              <a:spcBef>
                <a:spcPts val="600"/>
              </a:spcBef>
              <a:defRPr/>
            </a:pPr>
            <a:endParaRPr lang="en-US" altLang="en-US" sz="2400" dirty="0">
              <a:solidFill>
                <a:srgbClr val="0000FF"/>
              </a:solidFill>
              <a:cs typeface="Times New Roman" pitchFamily="18" charset="0"/>
            </a:endParaRPr>
          </a:p>
        </p:txBody>
      </p:sp>
      <p:sp>
        <p:nvSpPr>
          <p:cNvPr id="5" name="Rectangle 2"/>
          <p:cNvSpPr>
            <a:spLocks noGrp="1" noChangeArrowheads="1"/>
          </p:cNvSpPr>
          <p:nvPr>
            <p:ph type="title" sz="quarter" idx="4294967295"/>
          </p:nvPr>
        </p:nvSpPr>
        <p:spPr>
          <a:xfrm>
            <a:off x="1638300" y="762000"/>
            <a:ext cx="8915400" cy="492443"/>
          </a:xfrm>
        </p:spPr>
        <p:txBody>
          <a:bodyPr/>
          <a:lstStyle/>
          <a:p>
            <a:pPr algn="ctr">
              <a:defRPr/>
            </a:pPr>
            <a:r>
              <a:rPr lang="en-US" sz="3200" dirty="0" err="1"/>
              <a:t>Một</a:t>
            </a:r>
            <a:r>
              <a:rPr lang="en-US" sz="3200" dirty="0"/>
              <a:t> </a:t>
            </a:r>
            <a:r>
              <a:rPr lang="en-US" sz="3200" dirty="0" err="1"/>
              <a:t>số</a:t>
            </a:r>
            <a:r>
              <a:rPr lang="en-US" sz="3200" dirty="0"/>
              <a:t> </a:t>
            </a:r>
            <a:r>
              <a:rPr lang="en-US" sz="3200" dirty="0" err="1"/>
              <a:t>yêu</a:t>
            </a:r>
            <a:r>
              <a:rPr lang="en-US" sz="3200" dirty="0"/>
              <a:t> </a:t>
            </a:r>
            <a:r>
              <a:rPr lang="en-US" sz="3200" dirty="0" err="1"/>
              <a:t>cầu</a:t>
            </a:r>
            <a:r>
              <a:rPr lang="en-US" sz="3200" dirty="0"/>
              <a:t> </a:t>
            </a:r>
            <a:r>
              <a:rPr lang="en-US" sz="3200" dirty="0" err="1"/>
              <a:t>về</a:t>
            </a:r>
            <a:r>
              <a:rPr lang="en-US" sz="3200" dirty="0"/>
              <a:t> </a:t>
            </a:r>
            <a:r>
              <a:rPr lang="en-US" sz="3200" dirty="0" err="1"/>
              <a:t>biến</a:t>
            </a:r>
            <a:r>
              <a:rPr lang="en-US" sz="3200" dirty="0"/>
              <a:t> </a:t>
            </a:r>
            <a:r>
              <a:rPr lang="en-US" sz="3200" dirty="0" err="1"/>
              <a:t>soạn</a:t>
            </a:r>
            <a:r>
              <a:rPr lang="en-US" sz="3200" dirty="0"/>
              <a:t> </a:t>
            </a:r>
            <a:r>
              <a:rPr lang="en-US" sz="3200" dirty="0" err="1"/>
              <a:t>đề</a:t>
            </a:r>
            <a:r>
              <a:rPr lang="en-US" sz="3200" dirty="0"/>
              <a:t> </a:t>
            </a:r>
            <a:r>
              <a:rPr lang="en-US" sz="3200" dirty="0" err="1"/>
              <a:t>thi</a:t>
            </a:r>
            <a:endParaRPr lang="en-US" sz="3400" dirty="0"/>
          </a:p>
        </p:txBody>
      </p:sp>
    </p:spTree>
    <p:extLst>
      <p:ext uri="{BB962C8B-B14F-4D97-AF65-F5344CB8AC3E}">
        <p14:creationId xmlns:p14="http://schemas.microsoft.com/office/powerpoint/2010/main" val="2615053980"/>
      </p:ext>
    </p:extLst>
  </p:cSld>
  <p:clrMapOvr>
    <a:masterClrMapping/>
  </p:clrMapOvr>
  <p:transition advClick="0">
    <p:wipe dir="d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Grp="1" noChangeArrowheads="1"/>
          </p:cNvSpPr>
          <p:nvPr>
            <p:ph type="title" sz="quarter" idx="4294967295"/>
          </p:nvPr>
        </p:nvSpPr>
        <p:spPr>
          <a:xfrm>
            <a:off x="1600200" y="212726"/>
            <a:ext cx="8915400" cy="553998"/>
          </a:xfrm>
        </p:spPr>
        <p:txBody>
          <a:bodyPr/>
          <a:lstStyle/>
          <a:p>
            <a:pPr algn="ctr">
              <a:defRPr/>
            </a:pPr>
            <a:r>
              <a:rPr lang="en-US" altLang="en-US" sz="3600" dirty="0"/>
              <a:t>CÁC B</a:t>
            </a:r>
            <a:r>
              <a:rPr lang="vi-VN" altLang="en-US" sz="3600" dirty="0"/>
              <a:t>Ư</a:t>
            </a:r>
            <a:r>
              <a:rPr lang="en-US" altLang="en-US" sz="3600" dirty="0"/>
              <a:t>ỚC BIÊN SOẠN</a:t>
            </a:r>
          </a:p>
        </p:txBody>
      </p:sp>
      <p:grpSp>
        <p:nvGrpSpPr>
          <p:cNvPr id="6" name="Group 110"/>
          <p:cNvGrpSpPr>
            <a:grpSpLocks/>
          </p:cNvGrpSpPr>
          <p:nvPr/>
        </p:nvGrpSpPr>
        <p:grpSpPr bwMode="auto">
          <a:xfrm>
            <a:off x="2209800" y="1143001"/>
            <a:ext cx="7517100" cy="4742089"/>
            <a:chOff x="1344" y="1056"/>
            <a:chExt cx="3588" cy="1845"/>
          </a:xfrm>
        </p:grpSpPr>
        <p:grpSp>
          <p:nvGrpSpPr>
            <p:cNvPr id="7" name="Group 19"/>
            <p:cNvGrpSpPr>
              <a:grpSpLocks/>
            </p:cNvGrpSpPr>
            <p:nvPr/>
          </p:nvGrpSpPr>
          <p:grpSpPr bwMode="auto">
            <a:xfrm>
              <a:off x="1344" y="1056"/>
              <a:ext cx="3451" cy="432"/>
              <a:chOff x="1248" y="1440"/>
              <a:chExt cx="3451" cy="432"/>
            </a:xfrm>
          </p:grpSpPr>
          <p:sp>
            <p:nvSpPr>
              <p:cNvPr id="30" name="AutoShape 20"/>
              <p:cNvSpPr>
                <a:spLocks noChangeArrowheads="1"/>
              </p:cNvSpPr>
              <p:nvPr/>
            </p:nvSpPr>
            <p:spPr bwMode="gray">
              <a:xfrm>
                <a:off x="1462" y="1469"/>
                <a:ext cx="3237" cy="345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chemeClr val="accent1">
                      <a:gamma/>
                      <a:tint val="0"/>
                      <a:invGamma/>
                    </a:schemeClr>
                  </a:gs>
                  <a:gs pos="100000">
                    <a:schemeClr val="accent1">
                      <a:alpha val="50000"/>
                    </a:schemeClr>
                  </a:gs>
                </a:gsLst>
                <a:lin ang="0" scaled="1"/>
              </a:gradFill>
              <a:ln w="38100" algn="ctr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en-US">
                  <a:solidFill>
                    <a:srgbClr val="192CB7"/>
                  </a:solidFill>
                </a:endParaRPr>
              </a:p>
            </p:txBody>
          </p:sp>
          <p:grpSp>
            <p:nvGrpSpPr>
              <p:cNvPr id="31" name="Group 21"/>
              <p:cNvGrpSpPr>
                <a:grpSpLocks/>
              </p:cNvGrpSpPr>
              <p:nvPr/>
            </p:nvGrpSpPr>
            <p:grpSpPr bwMode="auto">
              <a:xfrm>
                <a:off x="1248" y="1440"/>
                <a:ext cx="528" cy="432"/>
                <a:chOff x="720" y="960"/>
                <a:chExt cx="987" cy="795"/>
              </a:xfrm>
            </p:grpSpPr>
            <p:sp>
              <p:nvSpPr>
                <p:cNvPr id="34" name="Oval 22"/>
                <p:cNvSpPr>
                  <a:spLocks noChangeArrowheads="1"/>
                </p:cNvSpPr>
                <p:nvPr/>
              </p:nvSpPr>
              <p:spPr bwMode="gray">
                <a:xfrm rot="1758052">
                  <a:off x="747" y="987"/>
                  <a:ext cx="960" cy="768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accent1"/>
                    </a:gs>
                    <a:gs pos="100000">
                      <a:schemeClr val="accent1">
                        <a:gamma/>
                        <a:shade val="46275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>
                    <a:solidFill>
                      <a:srgbClr val="192CB7"/>
                    </a:solidFill>
                  </a:endParaRPr>
                </a:p>
              </p:txBody>
            </p:sp>
            <p:sp>
              <p:nvSpPr>
                <p:cNvPr id="35" name="Oval 23"/>
                <p:cNvSpPr>
                  <a:spLocks noChangeArrowheads="1"/>
                </p:cNvSpPr>
                <p:nvPr/>
              </p:nvSpPr>
              <p:spPr bwMode="gray">
                <a:xfrm rot="1758052">
                  <a:off x="720" y="960"/>
                  <a:ext cx="960" cy="768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accent1"/>
                    </a:gs>
                    <a:gs pos="100000">
                      <a:schemeClr val="accent1">
                        <a:gamma/>
                        <a:shade val="46275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>
                    <a:solidFill>
                      <a:srgbClr val="192CB7"/>
                    </a:solidFill>
                  </a:endParaRPr>
                </a:p>
              </p:txBody>
            </p:sp>
            <p:sp>
              <p:nvSpPr>
                <p:cNvPr id="36" name="Oval 24"/>
                <p:cNvSpPr>
                  <a:spLocks noChangeArrowheads="1"/>
                </p:cNvSpPr>
                <p:nvPr/>
              </p:nvSpPr>
              <p:spPr bwMode="gray">
                <a:xfrm>
                  <a:off x="816" y="1008"/>
                  <a:ext cx="432" cy="43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FFF">
                        <a:alpha val="50000"/>
                      </a:srgbClr>
                    </a:gs>
                    <a:gs pos="100000">
                      <a:srgbClr val="FFFFFF">
                        <a:gamma/>
                        <a:shade val="46275"/>
                        <a:invGamma/>
                        <a:alpha val="0"/>
                      </a:srgb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>
                    <a:solidFill>
                      <a:srgbClr val="192CB7"/>
                    </a:solidFill>
                  </a:endParaRPr>
                </a:p>
              </p:txBody>
            </p:sp>
          </p:grpSp>
          <p:sp>
            <p:nvSpPr>
              <p:cNvPr id="32" name="Text Box 25"/>
              <p:cNvSpPr txBox="1">
                <a:spLocks noChangeArrowheads="1"/>
              </p:cNvSpPr>
              <p:nvPr/>
            </p:nvSpPr>
            <p:spPr bwMode="gray">
              <a:xfrm>
                <a:off x="1800" y="1531"/>
                <a:ext cx="2396" cy="192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  <a:effectLst/>
            </p:spPr>
            <p:txBody>
              <a:bodyPr wrap="square">
                <a:spAutoFit/>
              </a:bodyPr>
              <a:lstStyle/>
              <a:p>
                <a:pPr algn="just"/>
                <a:r>
                  <a:rPr lang="en-US" sz="2600" dirty="0" err="1">
                    <a:solidFill>
                      <a:srgbClr val="192CB7"/>
                    </a:solidFill>
                  </a:rPr>
                  <a:t>Phân</a:t>
                </a:r>
                <a:r>
                  <a:rPr lang="en-US" sz="2600" dirty="0">
                    <a:solidFill>
                      <a:srgbClr val="192CB7"/>
                    </a:solidFill>
                  </a:rPr>
                  <a:t> </a:t>
                </a:r>
                <a:r>
                  <a:rPr lang="en-US" sz="2600" dirty="0" err="1">
                    <a:solidFill>
                      <a:srgbClr val="192CB7"/>
                    </a:solidFill>
                  </a:rPr>
                  <a:t>tích</a:t>
                </a:r>
                <a:r>
                  <a:rPr lang="en-US" sz="2600" dirty="0">
                    <a:solidFill>
                      <a:srgbClr val="192CB7"/>
                    </a:solidFill>
                  </a:rPr>
                  <a:t> </a:t>
                </a:r>
                <a:r>
                  <a:rPr lang="en-US" sz="2600" dirty="0" err="1">
                    <a:solidFill>
                      <a:srgbClr val="192CB7"/>
                    </a:solidFill>
                  </a:rPr>
                  <a:t>đề</a:t>
                </a:r>
                <a:r>
                  <a:rPr lang="en-US" sz="2600" dirty="0">
                    <a:solidFill>
                      <a:srgbClr val="192CB7"/>
                    </a:solidFill>
                  </a:rPr>
                  <a:t> </a:t>
                </a:r>
                <a:r>
                  <a:rPr lang="en-US" sz="2600" dirty="0" err="1">
                    <a:solidFill>
                      <a:srgbClr val="192CB7"/>
                    </a:solidFill>
                  </a:rPr>
                  <a:t>thi</a:t>
                </a:r>
                <a:r>
                  <a:rPr lang="en-US" sz="2600" dirty="0">
                    <a:solidFill>
                      <a:srgbClr val="192CB7"/>
                    </a:solidFill>
                  </a:rPr>
                  <a:t> ASEAN </a:t>
                </a:r>
                <a:r>
                  <a:rPr lang="en-US" sz="2600" dirty="0" err="1">
                    <a:solidFill>
                      <a:srgbClr val="192CB7"/>
                    </a:solidFill>
                  </a:rPr>
                  <a:t>và</a:t>
                </a:r>
                <a:r>
                  <a:rPr lang="en-US" sz="2600" dirty="0">
                    <a:solidFill>
                      <a:srgbClr val="192CB7"/>
                    </a:solidFill>
                  </a:rPr>
                  <a:t> TG </a:t>
                </a:r>
              </a:p>
            </p:txBody>
          </p:sp>
          <p:sp>
            <p:nvSpPr>
              <p:cNvPr id="33" name="Text Box 26"/>
              <p:cNvSpPr txBox="1">
                <a:spLocks noChangeArrowheads="1"/>
              </p:cNvSpPr>
              <p:nvPr/>
            </p:nvSpPr>
            <p:spPr bwMode="gray">
              <a:xfrm>
                <a:off x="1399" y="1528"/>
                <a:ext cx="188" cy="228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sz="3200" dirty="0">
                    <a:solidFill>
                      <a:srgbClr val="192CB7"/>
                    </a:solidFill>
                  </a:rPr>
                  <a:t>1</a:t>
                </a:r>
              </a:p>
            </p:txBody>
          </p:sp>
        </p:grpSp>
        <p:grpSp>
          <p:nvGrpSpPr>
            <p:cNvPr id="8" name="Group 27"/>
            <p:cNvGrpSpPr>
              <a:grpSpLocks/>
            </p:cNvGrpSpPr>
            <p:nvPr/>
          </p:nvGrpSpPr>
          <p:grpSpPr bwMode="auto">
            <a:xfrm>
              <a:off x="1344" y="1488"/>
              <a:ext cx="3457" cy="417"/>
              <a:chOff x="1296" y="1632"/>
              <a:chExt cx="3457" cy="417"/>
            </a:xfrm>
          </p:grpSpPr>
          <p:sp>
            <p:nvSpPr>
              <p:cNvPr id="24" name="AutoShape 28"/>
              <p:cNvSpPr>
                <a:spLocks noChangeArrowheads="1"/>
              </p:cNvSpPr>
              <p:nvPr/>
            </p:nvSpPr>
            <p:spPr bwMode="gray">
              <a:xfrm>
                <a:off x="1510" y="1661"/>
                <a:ext cx="3237" cy="345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chemeClr val="accent2">
                      <a:gamma/>
                      <a:tint val="0"/>
                      <a:invGamma/>
                    </a:schemeClr>
                  </a:gs>
                  <a:gs pos="100000">
                    <a:schemeClr val="accent2">
                      <a:alpha val="39999"/>
                    </a:schemeClr>
                  </a:gs>
                </a:gsLst>
                <a:lin ang="0" scaled="1"/>
              </a:gradFill>
              <a:ln w="38100" algn="ctr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en-US" sz="2600" dirty="0">
                  <a:solidFill>
                    <a:srgbClr val="192CB7"/>
                  </a:solidFill>
                </a:endParaRPr>
              </a:p>
            </p:txBody>
          </p:sp>
          <p:sp>
            <p:nvSpPr>
              <p:cNvPr id="26" name="Oval 30"/>
              <p:cNvSpPr>
                <a:spLocks noChangeArrowheads="1"/>
              </p:cNvSpPr>
              <p:nvPr/>
            </p:nvSpPr>
            <p:spPr bwMode="gray">
              <a:xfrm rot="1758052">
                <a:off x="1296" y="1632"/>
                <a:ext cx="514" cy="417"/>
              </a:xfrm>
              <a:prstGeom prst="ellipse">
                <a:avLst/>
              </a:prstGeom>
              <a:gradFill rotWithShape="1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>
                  <a:solidFill>
                    <a:srgbClr val="192CB7"/>
                  </a:solidFill>
                </a:endParaRPr>
              </a:p>
            </p:txBody>
          </p:sp>
          <p:sp>
            <p:nvSpPr>
              <p:cNvPr id="27" name="Oval 31"/>
              <p:cNvSpPr>
                <a:spLocks noChangeArrowheads="1"/>
              </p:cNvSpPr>
              <p:nvPr/>
            </p:nvSpPr>
            <p:spPr bwMode="gray">
              <a:xfrm>
                <a:off x="1347" y="1754"/>
                <a:ext cx="231" cy="235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alpha val="50000"/>
                    </a:srgbClr>
                  </a:gs>
                  <a:gs pos="100000">
                    <a:srgbClr val="FFFFFF">
                      <a:gamma/>
                      <a:shade val="46275"/>
                      <a:invGamma/>
                      <a:alpha val="0"/>
                    </a:srgb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>
                  <a:solidFill>
                    <a:srgbClr val="192CB7"/>
                  </a:solidFill>
                </a:endParaRPr>
              </a:p>
            </p:txBody>
          </p:sp>
          <p:sp>
            <p:nvSpPr>
              <p:cNvPr id="28" name="Text Box 32"/>
              <p:cNvSpPr txBox="1">
                <a:spLocks noChangeArrowheads="1"/>
              </p:cNvSpPr>
              <p:nvPr/>
            </p:nvSpPr>
            <p:spPr bwMode="gray">
              <a:xfrm>
                <a:off x="1782" y="1648"/>
                <a:ext cx="2971" cy="263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  <a:effectLst/>
            </p:spPr>
            <p:txBody>
              <a:bodyPr wrap="square">
                <a:spAutoFit/>
              </a:bodyPr>
              <a:lstStyle/>
              <a:p>
                <a:pPr algn="l"/>
                <a:r>
                  <a:rPr lang="en-US" dirty="0">
                    <a:solidFill>
                      <a:srgbClr val="192CB7"/>
                    </a:solidFill>
                  </a:rPr>
                  <a:t> </a:t>
                </a:r>
                <a:r>
                  <a:rPr lang="en-US" dirty="0" err="1">
                    <a:solidFill>
                      <a:srgbClr val="192CB7"/>
                    </a:solidFill>
                  </a:rPr>
                  <a:t>Xác</a:t>
                </a:r>
                <a:r>
                  <a:rPr lang="en-US" dirty="0">
                    <a:solidFill>
                      <a:srgbClr val="192CB7"/>
                    </a:solidFill>
                  </a:rPr>
                  <a:t> </a:t>
                </a:r>
                <a:r>
                  <a:rPr lang="en-US" dirty="0" err="1">
                    <a:solidFill>
                      <a:srgbClr val="192CB7"/>
                    </a:solidFill>
                  </a:rPr>
                  <a:t>định</a:t>
                </a:r>
                <a:r>
                  <a:rPr lang="en-US" dirty="0">
                    <a:solidFill>
                      <a:srgbClr val="192CB7"/>
                    </a:solidFill>
                  </a:rPr>
                  <a:t> </a:t>
                </a:r>
                <a:r>
                  <a:rPr lang="en-US" dirty="0" err="1">
                    <a:solidFill>
                      <a:srgbClr val="192CB7"/>
                    </a:solidFill>
                  </a:rPr>
                  <a:t>và</a:t>
                </a:r>
                <a:r>
                  <a:rPr lang="en-US" dirty="0">
                    <a:solidFill>
                      <a:srgbClr val="192CB7"/>
                    </a:solidFill>
                  </a:rPr>
                  <a:t> </a:t>
                </a:r>
                <a:r>
                  <a:rPr lang="en-US" dirty="0" err="1">
                    <a:solidFill>
                      <a:srgbClr val="192CB7"/>
                    </a:solidFill>
                  </a:rPr>
                  <a:t>lập</a:t>
                </a:r>
                <a:r>
                  <a:rPr lang="en-US" dirty="0">
                    <a:solidFill>
                      <a:srgbClr val="192CB7"/>
                    </a:solidFill>
                  </a:rPr>
                  <a:t> </a:t>
                </a:r>
                <a:r>
                  <a:rPr lang="en-US" dirty="0" err="1">
                    <a:solidFill>
                      <a:srgbClr val="192CB7"/>
                    </a:solidFill>
                  </a:rPr>
                  <a:t>bảng</a:t>
                </a:r>
                <a:r>
                  <a:rPr lang="en-US" dirty="0">
                    <a:solidFill>
                      <a:srgbClr val="192CB7"/>
                    </a:solidFill>
                  </a:rPr>
                  <a:t> </a:t>
                </a:r>
                <a:r>
                  <a:rPr lang="en-US" dirty="0" err="1">
                    <a:solidFill>
                      <a:srgbClr val="192CB7"/>
                    </a:solidFill>
                  </a:rPr>
                  <a:t>kiến</a:t>
                </a:r>
                <a:r>
                  <a:rPr lang="en-US" dirty="0">
                    <a:solidFill>
                      <a:srgbClr val="192CB7"/>
                    </a:solidFill>
                  </a:rPr>
                  <a:t> </a:t>
                </a:r>
                <a:r>
                  <a:rPr lang="en-US" dirty="0" err="1">
                    <a:solidFill>
                      <a:srgbClr val="192CB7"/>
                    </a:solidFill>
                  </a:rPr>
                  <a:t>thức</a:t>
                </a:r>
                <a:r>
                  <a:rPr lang="en-US" dirty="0">
                    <a:solidFill>
                      <a:srgbClr val="192CB7"/>
                    </a:solidFill>
                  </a:rPr>
                  <a:t>, </a:t>
                </a:r>
                <a:r>
                  <a:rPr lang="en-US" dirty="0" err="1">
                    <a:solidFill>
                      <a:srgbClr val="192CB7"/>
                    </a:solidFill>
                  </a:rPr>
                  <a:t>kỹ</a:t>
                </a:r>
                <a:r>
                  <a:rPr lang="en-US" dirty="0">
                    <a:solidFill>
                      <a:srgbClr val="192CB7"/>
                    </a:solidFill>
                  </a:rPr>
                  <a:t> </a:t>
                </a:r>
                <a:r>
                  <a:rPr lang="en-US" dirty="0" err="1">
                    <a:solidFill>
                      <a:srgbClr val="192CB7"/>
                    </a:solidFill>
                  </a:rPr>
                  <a:t>năng</a:t>
                </a:r>
                <a:r>
                  <a:rPr lang="en-US" dirty="0">
                    <a:solidFill>
                      <a:srgbClr val="192CB7"/>
                    </a:solidFill>
                  </a:rPr>
                  <a:t> </a:t>
                </a:r>
                <a:r>
                  <a:rPr lang="en-US" dirty="0" err="1">
                    <a:solidFill>
                      <a:srgbClr val="192CB7"/>
                    </a:solidFill>
                  </a:rPr>
                  <a:t>thiết</a:t>
                </a:r>
                <a:r>
                  <a:rPr lang="en-US" dirty="0">
                    <a:solidFill>
                      <a:srgbClr val="192CB7"/>
                    </a:solidFill>
                  </a:rPr>
                  <a:t> </a:t>
                </a:r>
                <a:r>
                  <a:rPr lang="en-US" dirty="0" err="1">
                    <a:solidFill>
                      <a:srgbClr val="192CB7"/>
                    </a:solidFill>
                  </a:rPr>
                  <a:t>yếu</a:t>
                </a:r>
                <a:r>
                  <a:rPr lang="en-US" dirty="0">
                    <a:solidFill>
                      <a:srgbClr val="192CB7"/>
                    </a:solidFill>
                  </a:rPr>
                  <a:t> </a:t>
                </a:r>
                <a:r>
                  <a:rPr lang="en-US" dirty="0" err="1">
                    <a:solidFill>
                      <a:srgbClr val="192CB7"/>
                    </a:solidFill>
                  </a:rPr>
                  <a:t>và</a:t>
                </a:r>
                <a:r>
                  <a:rPr lang="en-US" dirty="0">
                    <a:solidFill>
                      <a:srgbClr val="192CB7"/>
                    </a:solidFill>
                  </a:rPr>
                  <a:t> </a:t>
                </a:r>
                <a:r>
                  <a:rPr lang="en-US" dirty="0" err="1">
                    <a:solidFill>
                      <a:srgbClr val="192CB7"/>
                    </a:solidFill>
                  </a:rPr>
                  <a:t>sắp</a:t>
                </a:r>
                <a:r>
                  <a:rPr lang="en-US" dirty="0">
                    <a:solidFill>
                      <a:srgbClr val="192CB7"/>
                    </a:solidFill>
                  </a:rPr>
                  <a:t> </a:t>
                </a:r>
                <a:r>
                  <a:rPr lang="en-US" dirty="0" err="1">
                    <a:solidFill>
                      <a:srgbClr val="192CB7"/>
                    </a:solidFill>
                  </a:rPr>
                  <a:t>xếp</a:t>
                </a:r>
                <a:r>
                  <a:rPr lang="en-US" dirty="0">
                    <a:solidFill>
                      <a:srgbClr val="192CB7"/>
                    </a:solidFill>
                  </a:rPr>
                  <a:t> </a:t>
                </a:r>
                <a:r>
                  <a:rPr lang="en-US" dirty="0" err="1">
                    <a:solidFill>
                      <a:srgbClr val="192CB7"/>
                    </a:solidFill>
                  </a:rPr>
                  <a:t>theo</a:t>
                </a:r>
                <a:r>
                  <a:rPr lang="en-US" dirty="0">
                    <a:solidFill>
                      <a:srgbClr val="192CB7"/>
                    </a:solidFill>
                  </a:rPr>
                  <a:t> </a:t>
                </a:r>
                <a:r>
                  <a:rPr lang="en-US" dirty="0" err="1">
                    <a:solidFill>
                      <a:srgbClr val="192CB7"/>
                    </a:solidFill>
                  </a:rPr>
                  <a:t>mức</a:t>
                </a:r>
                <a:r>
                  <a:rPr lang="en-US" dirty="0">
                    <a:solidFill>
                      <a:srgbClr val="192CB7"/>
                    </a:solidFill>
                  </a:rPr>
                  <a:t> </a:t>
                </a:r>
                <a:r>
                  <a:rPr lang="en-US" dirty="0" err="1">
                    <a:solidFill>
                      <a:srgbClr val="192CB7"/>
                    </a:solidFill>
                  </a:rPr>
                  <a:t>độ</a:t>
                </a:r>
                <a:r>
                  <a:rPr lang="en-US" dirty="0">
                    <a:solidFill>
                      <a:srgbClr val="192CB7"/>
                    </a:solidFill>
                  </a:rPr>
                  <a:t> </a:t>
                </a:r>
                <a:r>
                  <a:rPr lang="en-US" dirty="0" err="1">
                    <a:solidFill>
                      <a:srgbClr val="192CB7"/>
                    </a:solidFill>
                  </a:rPr>
                  <a:t>quan</a:t>
                </a:r>
                <a:r>
                  <a:rPr lang="en-US" dirty="0">
                    <a:solidFill>
                      <a:srgbClr val="192CB7"/>
                    </a:solidFill>
                  </a:rPr>
                  <a:t> </a:t>
                </a:r>
                <a:r>
                  <a:rPr lang="en-US" dirty="0" err="1">
                    <a:solidFill>
                      <a:srgbClr val="192CB7"/>
                    </a:solidFill>
                  </a:rPr>
                  <a:t>trọng</a:t>
                </a:r>
                <a:r>
                  <a:rPr lang="en-US" dirty="0">
                    <a:solidFill>
                      <a:srgbClr val="192CB7"/>
                    </a:solidFill>
                  </a:rPr>
                  <a:t> </a:t>
                </a:r>
                <a:r>
                  <a:rPr lang="en-US" dirty="0" err="1">
                    <a:solidFill>
                      <a:srgbClr val="192CB7"/>
                    </a:solidFill>
                  </a:rPr>
                  <a:t>và</a:t>
                </a:r>
                <a:r>
                  <a:rPr lang="en-US" dirty="0">
                    <a:solidFill>
                      <a:srgbClr val="192CB7"/>
                    </a:solidFill>
                  </a:rPr>
                  <a:t> </a:t>
                </a:r>
                <a:r>
                  <a:rPr lang="en-US" dirty="0" err="1">
                    <a:solidFill>
                      <a:srgbClr val="192CB7"/>
                    </a:solidFill>
                  </a:rPr>
                  <a:t>tần</a:t>
                </a:r>
                <a:r>
                  <a:rPr lang="en-US" dirty="0">
                    <a:solidFill>
                      <a:srgbClr val="192CB7"/>
                    </a:solidFill>
                  </a:rPr>
                  <a:t> </a:t>
                </a:r>
                <a:r>
                  <a:rPr lang="en-US" dirty="0" err="1">
                    <a:solidFill>
                      <a:srgbClr val="192CB7"/>
                    </a:solidFill>
                  </a:rPr>
                  <a:t>suất</a:t>
                </a:r>
                <a:r>
                  <a:rPr lang="en-US" dirty="0">
                    <a:solidFill>
                      <a:srgbClr val="192CB7"/>
                    </a:solidFill>
                  </a:rPr>
                  <a:t> </a:t>
                </a:r>
                <a:r>
                  <a:rPr lang="en-US" dirty="0" err="1">
                    <a:solidFill>
                      <a:srgbClr val="192CB7"/>
                    </a:solidFill>
                  </a:rPr>
                  <a:t>xuất</a:t>
                </a:r>
                <a:r>
                  <a:rPr lang="en-US" dirty="0">
                    <a:solidFill>
                      <a:srgbClr val="192CB7"/>
                    </a:solidFill>
                  </a:rPr>
                  <a:t> </a:t>
                </a:r>
                <a:r>
                  <a:rPr lang="en-US" dirty="0" err="1">
                    <a:solidFill>
                      <a:srgbClr val="192CB7"/>
                    </a:solidFill>
                  </a:rPr>
                  <a:t>hiện</a:t>
                </a:r>
                <a:endParaRPr lang="en-US" sz="2600" dirty="0">
                  <a:solidFill>
                    <a:srgbClr val="192CB7"/>
                  </a:solidFill>
                </a:endParaRPr>
              </a:p>
            </p:txBody>
          </p:sp>
          <p:sp>
            <p:nvSpPr>
              <p:cNvPr id="29" name="Text Box 33"/>
              <p:cNvSpPr txBox="1">
                <a:spLocks noChangeArrowheads="1"/>
              </p:cNvSpPr>
              <p:nvPr/>
            </p:nvSpPr>
            <p:spPr bwMode="gray">
              <a:xfrm>
                <a:off x="1447" y="1703"/>
                <a:ext cx="188" cy="228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sz="3200">
                    <a:solidFill>
                      <a:srgbClr val="192CB7"/>
                    </a:solidFill>
                  </a:rPr>
                  <a:t>2</a:t>
                </a:r>
              </a:p>
            </p:txBody>
          </p:sp>
        </p:grpSp>
        <p:grpSp>
          <p:nvGrpSpPr>
            <p:cNvPr id="9" name="Group 87"/>
            <p:cNvGrpSpPr>
              <a:grpSpLocks/>
            </p:cNvGrpSpPr>
            <p:nvPr/>
          </p:nvGrpSpPr>
          <p:grpSpPr bwMode="auto">
            <a:xfrm>
              <a:off x="1345" y="1933"/>
              <a:ext cx="3488" cy="436"/>
              <a:chOff x="1249" y="1261"/>
              <a:chExt cx="3488" cy="436"/>
            </a:xfrm>
          </p:grpSpPr>
          <p:sp>
            <p:nvSpPr>
              <p:cNvPr id="17" name="AutoShape 88"/>
              <p:cNvSpPr>
                <a:spLocks noChangeArrowheads="1"/>
              </p:cNvSpPr>
              <p:nvPr/>
            </p:nvSpPr>
            <p:spPr bwMode="gray">
              <a:xfrm>
                <a:off x="1462" y="1293"/>
                <a:ext cx="3237" cy="345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chemeClr val="accent1">
                      <a:gamma/>
                      <a:tint val="0"/>
                      <a:invGamma/>
                    </a:schemeClr>
                  </a:gs>
                  <a:gs pos="100000">
                    <a:schemeClr val="accent1">
                      <a:alpha val="50000"/>
                    </a:schemeClr>
                  </a:gs>
                </a:gsLst>
                <a:lin ang="0" scaled="1"/>
              </a:gradFill>
              <a:ln w="38100" algn="ctr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en-US" dirty="0">
                  <a:solidFill>
                    <a:srgbClr val="192CB7"/>
                  </a:solidFill>
                </a:endParaRPr>
              </a:p>
            </p:txBody>
          </p:sp>
          <p:grpSp>
            <p:nvGrpSpPr>
              <p:cNvPr id="18" name="Group 89"/>
              <p:cNvGrpSpPr>
                <a:grpSpLocks/>
              </p:cNvGrpSpPr>
              <p:nvPr/>
            </p:nvGrpSpPr>
            <p:grpSpPr bwMode="auto">
              <a:xfrm>
                <a:off x="1249" y="1261"/>
                <a:ext cx="515" cy="436"/>
                <a:chOff x="720" y="637"/>
                <a:chExt cx="960" cy="803"/>
              </a:xfrm>
            </p:grpSpPr>
            <p:sp>
              <p:nvSpPr>
                <p:cNvPr id="22" name="Oval 91"/>
                <p:cNvSpPr>
                  <a:spLocks noChangeArrowheads="1"/>
                </p:cNvSpPr>
                <p:nvPr/>
              </p:nvSpPr>
              <p:spPr bwMode="gray">
                <a:xfrm rot="1758052">
                  <a:off x="720" y="637"/>
                  <a:ext cx="960" cy="768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accent1"/>
                    </a:gs>
                    <a:gs pos="100000">
                      <a:schemeClr val="accent1">
                        <a:gamma/>
                        <a:shade val="46275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>
                    <a:solidFill>
                      <a:srgbClr val="192CB7"/>
                    </a:solidFill>
                  </a:endParaRPr>
                </a:p>
              </p:txBody>
            </p:sp>
            <p:sp>
              <p:nvSpPr>
                <p:cNvPr id="23" name="Oval 92"/>
                <p:cNvSpPr>
                  <a:spLocks noChangeArrowheads="1"/>
                </p:cNvSpPr>
                <p:nvPr/>
              </p:nvSpPr>
              <p:spPr bwMode="gray">
                <a:xfrm>
                  <a:off x="816" y="1008"/>
                  <a:ext cx="432" cy="43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FFF">
                        <a:alpha val="50000"/>
                      </a:srgbClr>
                    </a:gs>
                    <a:gs pos="100000">
                      <a:srgbClr val="FFFFFF">
                        <a:gamma/>
                        <a:shade val="46275"/>
                        <a:invGamma/>
                        <a:alpha val="0"/>
                      </a:srgb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>
                    <a:solidFill>
                      <a:srgbClr val="192CB7"/>
                    </a:solidFill>
                  </a:endParaRPr>
                </a:p>
              </p:txBody>
            </p:sp>
          </p:grpSp>
          <p:sp>
            <p:nvSpPr>
              <p:cNvPr id="19" name="Text Box 93"/>
              <p:cNvSpPr txBox="1">
                <a:spLocks noChangeArrowheads="1"/>
              </p:cNvSpPr>
              <p:nvPr/>
            </p:nvSpPr>
            <p:spPr bwMode="gray">
              <a:xfrm>
                <a:off x="1728" y="1370"/>
                <a:ext cx="3009" cy="192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  <a:effectLst/>
            </p:spPr>
            <p:txBody>
              <a:bodyPr wrap="square">
                <a:spAutoFit/>
              </a:bodyPr>
              <a:lstStyle/>
              <a:p>
                <a:pPr algn="just"/>
                <a:r>
                  <a:rPr lang="en-US" sz="2600" dirty="0">
                    <a:solidFill>
                      <a:srgbClr val="192CB7"/>
                    </a:solidFill>
                  </a:rPr>
                  <a:t> </a:t>
                </a:r>
                <a:r>
                  <a:rPr lang="en-US" sz="2600" dirty="0" err="1">
                    <a:solidFill>
                      <a:srgbClr val="192CB7"/>
                    </a:solidFill>
                  </a:rPr>
                  <a:t>Phân</a:t>
                </a:r>
                <a:r>
                  <a:rPr lang="en-US" sz="2600" dirty="0">
                    <a:solidFill>
                      <a:srgbClr val="192CB7"/>
                    </a:solidFill>
                  </a:rPr>
                  <a:t> </a:t>
                </a:r>
                <a:r>
                  <a:rPr lang="en-US" sz="2600" dirty="0" err="1">
                    <a:solidFill>
                      <a:srgbClr val="192CB7"/>
                    </a:solidFill>
                  </a:rPr>
                  <a:t>công</a:t>
                </a:r>
                <a:r>
                  <a:rPr lang="en-US" sz="2600" dirty="0">
                    <a:solidFill>
                      <a:srgbClr val="192CB7"/>
                    </a:solidFill>
                  </a:rPr>
                  <a:t> </a:t>
                </a:r>
                <a:r>
                  <a:rPr lang="en-US" sz="2600" dirty="0" err="1">
                    <a:solidFill>
                      <a:srgbClr val="192CB7"/>
                    </a:solidFill>
                  </a:rPr>
                  <a:t>thực</a:t>
                </a:r>
                <a:r>
                  <a:rPr lang="en-US" sz="2600" dirty="0">
                    <a:solidFill>
                      <a:srgbClr val="192CB7"/>
                    </a:solidFill>
                  </a:rPr>
                  <a:t> </a:t>
                </a:r>
                <a:r>
                  <a:rPr lang="en-US" sz="2600" dirty="0" err="1">
                    <a:solidFill>
                      <a:srgbClr val="192CB7"/>
                    </a:solidFill>
                  </a:rPr>
                  <a:t>hiện</a:t>
                </a:r>
                <a:endParaRPr lang="en-US" sz="2600" dirty="0">
                  <a:solidFill>
                    <a:srgbClr val="192CB7"/>
                  </a:solidFill>
                </a:endParaRPr>
              </a:p>
            </p:txBody>
          </p:sp>
          <p:sp>
            <p:nvSpPr>
              <p:cNvPr id="20" name="Text Box 94"/>
              <p:cNvSpPr txBox="1">
                <a:spLocks noChangeArrowheads="1"/>
              </p:cNvSpPr>
              <p:nvPr/>
            </p:nvSpPr>
            <p:spPr bwMode="gray">
              <a:xfrm>
                <a:off x="1399" y="1332"/>
                <a:ext cx="188" cy="228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sz="3200" dirty="0">
                    <a:solidFill>
                      <a:srgbClr val="192CB7"/>
                    </a:solidFill>
                  </a:rPr>
                  <a:t>3</a:t>
                </a:r>
              </a:p>
            </p:txBody>
          </p:sp>
        </p:grpSp>
        <p:grpSp>
          <p:nvGrpSpPr>
            <p:cNvPr id="10" name="Group 95"/>
            <p:cNvGrpSpPr>
              <a:grpSpLocks/>
            </p:cNvGrpSpPr>
            <p:nvPr/>
          </p:nvGrpSpPr>
          <p:grpSpPr bwMode="auto">
            <a:xfrm>
              <a:off x="1344" y="2347"/>
              <a:ext cx="3588" cy="554"/>
              <a:chOff x="1296" y="1435"/>
              <a:chExt cx="3588" cy="554"/>
            </a:xfrm>
          </p:grpSpPr>
          <p:sp>
            <p:nvSpPr>
              <p:cNvPr id="11" name="AutoShape 96"/>
              <p:cNvSpPr>
                <a:spLocks noChangeArrowheads="1"/>
              </p:cNvSpPr>
              <p:nvPr/>
            </p:nvSpPr>
            <p:spPr bwMode="gray">
              <a:xfrm>
                <a:off x="1510" y="1464"/>
                <a:ext cx="3237" cy="345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chemeClr val="accent2">
                      <a:gamma/>
                      <a:tint val="0"/>
                      <a:invGamma/>
                    </a:schemeClr>
                  </a:gs>
                  <a:gs pos="100000">
                    <a:schemeClr val="accent2">
                      <a:alpha val="39999"/>
                    </a:schemeClr>
                  </a:gs>
                </a:gsLst>
                <a:lin ang="0" scaled="1"/>
              </a:gradFill>
              <a:ln w="38100" algn="ctr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en-US">
                  <a:solidFill>
                    <a:srgbClr val="192CB7"/>
                  </a:solidFill>
                </a:endParaRPr>
              </a:p>
            </p:txBody>
          </p:sp>
          <p:sp>
            <p:nvSpPr>
              <p:cNvPr id="13" name="Oval 98"/>
              <p:cNvSpPr>
                <a:spLocks noChangeArrowheads="1"/>
              </p:cNvSpPr>
              <p:nvPr/>
            </p:nvSpPr>
            <p:spPr bwMode="gray">
              <a:xfrm rot="1758052">
                <a:off x="1296" y="1435"/>
                <a:ext cx="514" cy="417"/>
              </a:xfrm>
              <a:prstGeom prst="ellipse">
                <a:avLst/>
              </a:prstGeom>
              <a:gradFill rotWithShape="1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>
                  <a:solidFill>
                    <a:srgbClr val="192CB7"/>
                  </a:solidFill>
                </a:endParaRPr>
              </a:p>
            </p:txBody>
          </p:sp>
          <p:sp>
            <p:nvSpPr>
              <p:cNvPr id="14" name="Oval 99"/>
              <p:cNvSpPr>
                <a:spLocks noChangeArrowheads="1"/>
              </p:cNvSpPr>
              <p:nvPr/>
            </p:nvSpPr>
            <p:spPr bwMode="gray">
              <a:xfrm>
                <a:off x="1347" y="1754"/>
                <a:ext cx="231" cy="235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alpha val="50000"/>
                    </a:srgbClr>
                  </a:gs>
                  <a:gs pos="100000">
                    <a:srgbClr val="FFFFFF">
                      <a:gamma/>
                      <a:shade val="46275"/>
                      <a:invGamma/>
                      <a:alpha val="0"/>
                    </a:srgb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>
                  <a:solidFill>
                    <a:srgbClr val="192CB7"/>
                  </a:solidFill>
                </a:endParaRPr>
              </a:p>
            </p:txBody>
          </p:sp>
          <p:sp>
            <p:nvSpPr>
              <p:cNvPr id="15" name="Text Box 100"/>
              <p:cNvSpPr txBox="1">
                <a:spLocks noChangeArrowheads="1"/>
              </p:cNvSpPr>
              <p:nvPr/>
            </p:nvSpPr>
            <p:spPr bwMode="gray">
              <a:xfrm>
                <a:off x="1836" y="1554"/>
                <a:ext cx="3048" cy="192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  <a:effectLst/>
            </p:spPr>
            <p:txBody>
              <a:bodyPr wrap="square">
                <a:spAutoFit/>
              </a:bodyPr>
              <a:lstStyle/>
              <a:p>
                <a:pPr algn="just"/>
                <a:r>
                  <a:rPr lang="en-US" sz="2600" dirty="0" err="1">
                    <a:solidFill>
                      <a:srgbClr val="192CB7"/>
                    </a:solidFill>
                  </a:rPr>
                  <a:t>Biên</a:t>
                </a:r>
                <a:r>
                  <a:rPr lang="en-US" sz="2600" dirty="0">
                    <a:solidFill>
                      <a:srgbClr val="192CB7"/>
                    </a:solidFill>
                  </a:rPr>
                  <a:t> </a:t>
                </a:r>
                <a:r>
                  <a:rPr lang="en-US" sz="2600" dirty="0" err="1">
                    <a:solidFill>
                      <a:srgbClr val="192CB7"/>
                    </a:solidFill>
                  </a:rPr>
                  <a:t>soạn</a:t>
                </a:r>
                <a:r>
                  <a:rPr lang="en-US" sz="2600" dirty="0">
                    <a:solidFill>
                      <a:srgbClr val="192CB7"/>
                    </a:solidFill>
                  </a:rPr>
                  <a:t> </a:t>
                </a:r>
                <a:r>
                  <a:rPr lang="en-US" sz="2600" dirty="0" err="1">
                    <a:solidFill>
                      <a:srgbClr val="192CB7"/>
                    </a:solidFill>
                  </a:rPr>
                  <a:t>đề</a:t>
                </a:r>
                <a:r>
                  <a:rPr lang="en-US" sz="2600" dirty="0">
                    <a:solidFill>
                      <a:srgbClr val="192CB7"/>
                    </a:solidFill>
                  </a:rPr>
                  <a:t> </a:t>
                </a:r>
                <a:r>
                  <a:rPr lang="en-US" sz="2600" dirty="0" err="1">
                    <a:solidFill>
                      <a:srgbClr val="192CB7"/>
                    </a:solidFill>
                  </a:rPr>
                  <a:t>thi</a:t>
                </a:r>
                <a:r>
                  <a:rPr lang="en-US" sz="2600" dirty="0">
                    <a:solidFill>
                      <a:srgbClr val="192CB7"/>
                    </a:solidFill>
                  </a:rPr>
                  <a:t> </a:t>
                </a:r>
                <a:r>
                  <a:rPr lang="en-US" sz="2600" dirty="0" err="1">
                    <a:solidFill>
                      <a:srgbClr val="192CB7"/>
                    </a:solidFill>
                  </a:rPr>
                  <a:t>theo</a:t>
                </a:r>
                <a:r>
                  <a:rPr lang="en-US" sz="2600" dirty="0">
                    <a:solidFill>
                      <a:srgbClr val="192CB7"/>
                    </a:solidFill>
                  </a:rPr>
                  <a:t> </a:t>
                </a:r>
                <a:r>
                  <a:rPr lang="en-US" sz="2600" dirty="0" err="1">
                    <a:solidFill>
                      <a:srgbClr val="192CB7"/>
                    </a:solidFill>
                  </a:rPr>
                  <a:t>mẫu</a:t>
                </a:r>
                <a:endParaRPr lang="en-US" sz="2600" dirty="0">
                  <a:solidFill>
                    <a:srgbClr val="192CB7"/>
                  </a:solidFill>
                </a:endParaRPr>
              </a:p>
            </p:txBody>
          </p:sp>
          <p:sp>
            <p:nvSpPr>
              <p:cNvPr id="16" name="Text Box 101"/>
              <p:cNvSpPr txBox="1">
                <a:spLocks noChangeArrowheads="1"/>
              </p:cNvSpPr>
              <p:nvPr/>
            </p:nvSpPr>
            <p:spPr bwMode="gray">
              <a:xfrm>
                <a:off x="1447" y="1507"/>
                <a:ext cx="188" cy="228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sz="3200" dirty="0">
                    <a:solidFill>
                      <a:srgbClr val="192CB7"/>
                    </a:solidFill>
                  </a:rPr>
                  <a:t>4</a:t>
                </a:r>
              </a:p>
            </p:txBody>
          </p:sp>
        </p:grpSp>
      </p:grpSp>
      <p:sp>
        <p:nvSpPr>
          <p:cNvPr id="37" name="AutoShape 88"/>
          <p:cNvSpPr>
            <a:spLocks noChangeArrowheads="1"/>
          </p:cNvSpPr>
          <p:nvPr/>
        </p:nvSpPr>
        <p:spPr bwMode="gray">
          <a:xfrm>
            <a:off x="2620693" y="5611707"/>
            <a:ext cx="6781731" cy="886732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accent1">
                  <a:gamma/>
                  <a:tint val="0"/>
                  <a:invGamma/>
                </a:schemeClr>
              </a:gs>
              <a:gs pos="100000">
                <a:schemeClr val="accent1">
                  <a:alpha val="50000"/>
                </a:schemeClr>
              </a:gs>
            </a:gsLst>
            <a:lin ang="0" scaled="1"/>
          </a:gradFill>
          <a:ln w="38100" algn="ctr">
            <a:solidFill>
              <a:schemeClr val="accent1"/>
            </a:solidFill>
            <a:round/>
            <a:headEnd/>
            <a:tailEnd/>
          </a:ln>
          <a:effectLst/>
        </p:spPr>
        <p:txBody>
          <a:bodyPr vert="eaVert" wrap="none" anchor="ctr"/>
          <a:lstStyle/>
          <a:p>
            <a:endParaRPr lang="en-US" dirty="0"/>
          </a:p>
        </p:txBody>
      </p:sp>
      <p:sp>
        <p:nvSpPr>
          <p:cNvPr id="38" name="Oval 91"/>
          <p:cNvSpPr>
            <a:spLocks noChangeArrowheads="1"/>
          </p:cNvSpPr>
          <p:nvPr/>
        </p:nvSpPr>
        <p:spPr bwMode="gray">
          <a:xfrm rot="1758052">
            <a:off x="2174444" y="5529459"/>
            <a:ext cx="1078959" cy="1071780"/>
          </a:xfrm>
          <a:prstGeom prst="ellipse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9" name="Text Box 93"/>
          <p:cNvSpPr txBox="1">
            <a:spLocks noChangeArrowheads="1"/>
          </p:cNvSpPr>
          <p:nvPr/>
        </p:nvSpPr>
        <p:spPr bwMode="gray">
          <a:xfrm>
            <a:off x="3177980" y="5809615"/>
            <a:ext cx="6304056" cy="49348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just"/>
            <a:r>
              <a:rPr lang="en-US" sz="2600" dirty="0" err="1">
                <a:solidFill>
                  <a:srgbClr val="192CB7"/>
                </a:solidFill>
              </a:rPr>
              <a:t>Hoàn</a:t>
            </a:r>
            <a:r>
              <a:rPr lang="en-US" sz="2600" dirty="0">
                <a:solidFill>
                  <a:srgbClr val="192CB7"/>
                </a:solidFill>
              </a:rPr>
              <a:t> </a:t>
            </a:r>
            <a:r>
              <a:rPr lang="en-US" sz="2600" dirty="0" err="1">
                <a:solidFill>
                  <a:srgbClr val="192CB7"/>
                </a:solidFill>
              </a:rPr>
              <a:t>thiện</a:t>
            </a:r>
            <a:r>
              <a:rPr lang="en-US" sz="2600" dirty="0">
                <a:solidFill>
                  <a:srgbClr val="192CB7"/>
                </a:solidFill>
              </a:rPr>
              <a:t> </a:t>
            </a:r>
            <a:r>
              <a:rPr lang="en-US" sz="2600" dirty="0" err="1">
                <a:solidFill>
                  <a:srgbClr val="192CB7"/>
                </a:solidFill>
              </a:rPr>
              <a:t>và</a:t>
            </a:r>
            <a:r>
              <a:rPr lang="en-US" sz="2600" dirty="0">
                <a:solidFill>
                  <a:srgbClr val="192CB7"/>
                </a:solidFill>
              </a:rPr>
              <a:t> </a:t>
            </a:r>
            <a:r>
              <a:rPr lang="en-US" sz="2600" dirty="0" err="1">
                <a:solidFill>
                  <a:srgbClr val="192CB7"/>
                </a:solidFill>
              </a:rPr>
              <a:t>báo</a:t>
            </a:r>
            <a:r>
              <a:rPr lang="en-US" sz="2600" dirty="0">
                <a:solidFill>
                  <a:srgbClr val="192CB7"/>
                </a:solidFill>
              </a:rPr>
              <a:t> </a:t>
            </a:r>
            <a:r>
              <a:rPr lang="en-US" sz="2600" dirty="0" err="1">
                <a:solidFill>
                  <a:srgbClr val="192CB7"/>
                </a:solidFill>
              </a:rPr>
              <a:t>cáo</a:t>
            </a:r>
            <a:endParaRPr lang="en-US" sz="2600" dirty="0">
              <a:solidFill>
                <a:srgbClr val="192CB7"/>
              </a:solidFill>
            </a:endParaRPr>
          </a:p>
        </p:txBody>
      </p:sp>
      <p:sp>
        <p:nvSpPr>
          <p:cNvPr id="40" name="Text Box 94"/>
          <p:cNvSpPr txBox="1">
            <a:spLocks noChangeArrowheads="1"/>
          </p:cNvSpPr>
          <p:nvPr/>
        </p:nvSpPr>
        <p:spPr bwMode="gray">
          <a:xfrm>
            <a:off x="2488921" y="5739826"/>
            <a:ext cx="393056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200" dirty="0">
                <a:solidFill>
                  <a:srgbClr val="FFFFFF"/>
                </a:solidFill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1697171944"/>
      </p:ext>
    </p:extLst>
  </p:cSld>
  <p:clrMapOvr>
    <a:masterClrMapping/>
  </p:clrMapOvr>
  <p:transition advClick="0">
    <p:wipe dir="d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Footer Placeholder 4"/>
          <p:cNvSpPr>
            <a:spLocks noGrp="1"/>
          </p:cNvSpPr>
          <p:nvPr>
            <p:ph type="ftr" sz="quarter" idx="4294967295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¡"/>
              <a:defRPr sz="27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r>
              <a:rPr lang="en-US" altLang="en-US" sz="1000"/>
              <a:t>Nguyễn Chí Trường - Vụ KNN</a:t>
            </a:r>
          </a:p>
        </p:txBody>
      </p:sp>
      <p:sp>
        <p:nvSpPr>
          <p:cNvPr id="11267" name="Rectangle 2"/>
          <p:cNvSpPr>
            <a:spLocks noChangeArrowheads="1"/>
          </p:cNvSpPr>
          <p:nvPr/>
        </p:nvSpPr>
        <p:spPr bwMode="auto">
          <a:xfrm>
            <a:off x="-4568825" y="7181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¡"/>
              <a:defRPr sz="27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altLang="en-US" sz="1800"/>
          </a:p>
        </p:txBody>
      </p:sp>
      <p:sp>
        <p:nvSpPr>
          <p:cNvPr id="11272" name="Rectangle 7"/>
          <p:cNvSpPr>
            <a:spLocks noChangeArrowheads="1"/>
          </p:cNvSpPr>
          <p:nvPr/>
        </p:nvSpPr>
        <p:spPr bwMode="auto">
          <a:xfrm>
            <a:off x="5463146" y="296560"/>
            <a:ext cx="4612160" cy="7848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indent="6858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tabLst>
                <a:tab pos="5372100" algn="r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¡"/>
              <a:tabLst>
                <a:tab pos="5372100" algn="r"/>
              </a:tabLst>
              <a:defRPr sz="27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tabLst>
                <a:tab pos="5372100" algn="r"/>
              </a:tabLst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Char char="•"/>
              <a:tabLst>
                <a:tab pos="5372100" algn="r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"/>
              <a:tabLst>
                <a:tab pos="5372100" algn="r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tabLst>
                <a:tab pos="5372100" algn="r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tabLst>
                <a:tab pos="5372100" algn="r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tabLst>
                <a:tab pos="5372100" algn="r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tabLst>
                <a:tab pos="5372100" algn="r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de-DE" alt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Danh mục công việc</a:t>
            </a:r>
            <a:r>
              <a:rPr lang="de-DE" altLang="en-US" sz="1200" dirty="0">
                <a:latin typeface=".VnTimeH" pitchFamily="34" charset="0"/>
                <a:cs typeface="Times New Roman" panose="02020603050405020304" pitchFamily="18" charset="0"/>
              </a:rPr>
              <a:t>(a)</a:t>
            </a:r>
          </a:p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endParaRPr lang="en-US" altLang="en-US" sz="1400" dirty="0">
              <a:latin typeface=".VnTimeH" pitchFamily="34" charset="0"/>
            </a:endParaRPr>
          </a:p>
          <a:p>
            <a:pPr algn="ctr">
              <a:spcBef>
                <a:spcPct val="0"/>
              </a:spcBef>
              <a:buClrTx/>
              <a:buFontTx/>
              <a:buNone/>
            </a:pPr>
            <a:r>
              <a:rPr lang="de-DE" altLang="en-US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Tên nghề: </a:t>
            </a:r>
            <a:r>
              <a:rPr lang="de-DE" alt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(b)</a:t>
            </a:r>
            <a:r>
              <a:rPr lang="de-DE" altLang="en-US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........................................................... </a:t>
            </a:r>
          </a:p>
        </p:txBody>
      </p:sp>
      <p:graphicFrame>
        <p:nvGraphicFramePr>
          <p:cNvPr id="7176" name="Group 8"/>
          <p:cNvGraphicFramePr>
            <a:graphicFrameLocks noGrp="1"/>
          </p:cNvGraphicFramePr>
          <p:nvPr/>
        </p:nvGraphicFramePr>
        <p:xfrm>
          <a:off x="2362199" y="1295400"/>
          <a:ext cx="8213726" cy="4411980"/>
        </p:xfrm>
        <a:graphic>
          <a:graphicData uri="http://schemas.openxmlformats.org/drawingml/2006/table">
            <a:tbl>
              <a:tblPr/>
              <a:tblGrid>
                <a:gridCol w="717682">
                  <a:extLst>
                    <a:ext uri="{9D8B030D-6E8A-4147-A177-3AD203B41FA5}">
                      <a16:colId xmlns:a16="http://schemas.microsoft.com/office/drawing/2014/main" val="1049602284"/>
                    </a:ext>
                  </a:extLst>
                </a:gridCol>
                <a:gridCol w="1356152">
                  <a:extLst>
                    <a:ext uri="{9D8B030D-6E8A-4147-A177-3AD203B41FA5}">
                      <a16:colId xmlns:a16="http://schemas.microsoft.com/office/drawing/2014/main" val="3138854203"/>
                    </a:ext>
                  </a:extLst>
                </a:gridCol>
                <a:gridCol w="1050367">
                  <a:extLst>
                    <a:ext uri="{9D8B030D-6E8A-4147-A177-3AD203B41FA5}">
                      <a16:colId xmlns:a16="http://schemas.microsoft.com/office/drawing/2014/main" val="501012048"/>
                    </a:ext>
                  </a:extLst>
                </a:gridCol>
                <a:gridCol w="1066800">
                  <a:extLst>
                    <a:ext uri="{9D8B030D-6E8A-4147-A177-3AD203B41FA5}">
                      <a16:colId xmlns:a16="http://schemas.microsoft.com/office/drawing/2014/main" val="122439744"/>
                    </a:ext>
                  </a:extLst>
                </a:gridCol>
                <a:gridCol w="1143000">
                  <a:extLst>
                    <a:ext uri="{9D8B030D-6E8A-4147-A177-3AD203B41FA5}">
                      <a16:colId xmlns:a16="http://schemas.microsoft.com/office/drawing/2014/main" val="629519223"/>
                    </a:ext>
                  </a:extLst>
                </a:gridCol>
                <a:gridCol w="990600">
                  <a:extLst>
                    <a:ext uri="{9D8B030D-6E8A-4147-A177-3AD203B41FA5}">
                      <a16:colId xmlns:a16="http://schemas.microsoft.com/office/drawing/2014/main" val="2373334731"/>
                    </a:ext>
                  </a:extLst>
                </a:gridCol>
                <a:gridCol w="990600">
                  <a:extLst>
                    <a:ext uri="{9D8B030D-6E8A-4147-A177-3AD203B41FA5}">
                      <a16:colId xmlns:a16="http://schemas.microsoft.com/office/drawing/2014/main" val="1072138778"/>
                    </a:ext>
                  </a:extLst>
                </a:gridCol>
                <a:gridCol w="898525">
                  <a:extLst>
                    <a:ext uri="{9D8B030D-6E8A-4147-A177-3AD203B41FA5}">
                      <a16:colId xmlns:a16="http://schemas.microsoft.com/office/drawing/2014/main" val="3922847560"/>
                    </a:ext>
                  </a:extLst>
                </a:gridCol>
              </a:tblGrid>
              <a:tr h="45720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de-DE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.VnTimeH" pitchFamily="34" charset="0"/>
                          <a:cs typeface="Times New Roman" panose="02020603050405020304" pitchFamily="18" charset="0"/>
                        </a:rPr>
                        <a:t>Tt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de-DE" alt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.VnTime" pitchFamily="34" charset="0"/>
                        </a:rPr>
                        <a:t>(c)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4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Các</a:t>
                      </a:r>
                      <a:r>
                        <a:rPr kumimoji="0" lang="en-US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altLang="en-US" sz="14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Moduls</a:t>
                      </a:r>
                      <a:r>
                        <a:rPr kumimoji="0" lang="en-US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altLang="en-US" sz="14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theo</a:t>
                      </a:r>
                      <a:r>
                        <a:rPr kumimoji="0" lang="en-US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altLang="en-US" sz="14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yêu</a:t>
                      </a:r>
                      <a:r>
                        <a:rPr kumimoji="0" lang="en-US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altLang="en-US" sz="14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cầu</a:t>
                      </a:r>
                      <a:r>
                        <a:rPr kumimoji="0" lang="en-US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altLang="en-US" sz="14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mô</a:t>
                      </a:r>
                      <a:r>
                        <a:rPr kumimoji="0" lang="en-US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altLang="en-US" sz="14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tả</a:t>
                      </a:r>
                      <a:r>
                        <a:rPr kumimoji="0" lang="en-US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altLang="en-US" sz="14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kỹ</a:t>
                      </a:r>
                      <a:r>
                        <a:rPr kumimoji="0" lang="en-US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altLang="en-US" sz="14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thuật</a:t>
                      </a:r>
                      <a:r>
                        <a:rPr kumimoji="0" lang="en-US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kumimoji="0" lang="en-US" altLang="en-US" sz="14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đề</a:t>
                      </a:r>
                      <a:r>
                        <a:rPr kumimoji="0" lang="en-US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t hi</a:t>
                      </a:r>
                      <a:endParaRPr kumimoji="0" lang="sv-SE" alt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.VnTime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6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kumimoji="0" lang="en-US" altLang="en-US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.VnTime" pitchFamily="34" charset="0"/>
                          <a:cs typeface="Times New Roman" panose="02020603050405020304" pitchFamily="18" charset="0"/>
                        </a:rPr>
                        <a:t>Các</a:t>
                      </a:r>
                      <a:r>
                        <a:rPr kumimoji="0" lang="en-US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.VnTime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altLang="en-US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.VnTime" pitchFamily="34" charset="0"/>
                          <a:cs typeface="Times New Roman" panose="02020603050405020304" pitchFamily="18" charset="0"/>
                        </a:rPr>
                        <a:t>công</a:t>
                      </a:r>
                      <a:r>
                        <a:rPr kumimoji="0" lang="en-US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.VnTime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altLang="en-US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.VnTime" pitchFamily="34" charset="0"/>
                          <a:cs typeface="Times New Roman" panose="02020603050405020304" pitchFamily="18" charset="0"/>
                        </a:rPr>
                        <a:t>việc</a:t>
                      </a:r>
                      <a:endParaRPr kumimoji="0" lang="pt-BR" alt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.VnTime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pt-BR" alt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39021191"/>
                  </a:ext>
                </a:extLst>
              </a:tr>
              <a:tr h="3905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pt-BR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.VnTime" pitchFamily="34" charset="0"/>
                          <a:cs typeface="Times New Roman" panose="02020603050405020304" pitchFamily="18" charset="0"/>
                        </a:rPr>
                        <a:t>A</a:t>
                      </a:r>
                      <a:endParaRPr kumimoji="0" lang="pt-BR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A1 …….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kumimoji="0" lang="en-US" alt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A2 …….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kumimoji="0" lang="en-US" alt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A3 …….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kumimoji="0" lang="en-US" alt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A4 …….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kumimoji="0" lang="en-US" alt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A5 …….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kumimoji="0" lang="en-US" alt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A6 …….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54941492"/>
                  </a:ext>
                </a:extLst>
              </a:tr>
              <a:tr h="37465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pt-BR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.VnTime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kumimoji="0" lang="pt-BR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B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B1 …….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kumimoji="0" lang="en-US" alt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B2 …….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kumimoji="0" lang="en-US" alt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B3 …….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kumimoji="0" lang="en-US" alt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B4 …….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kumimoji="0" lang="en-US" alt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C5 …….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kumimoji="0" lang="en-US" alt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D6 …….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18930767"/>
                  </a:ext>
                </a:extLst>
              </a:tr>
              <a:tr h="37465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pt-BR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.VnTime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kumimoji="0" lang="pt-BR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20382565"/>
                  </a:ext>
                </a:extLst>
              </a:tr>
              <a:tr h="37465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pt-BR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.VnTime" pitchFamily="34" charset="0"/>
                          <a:cs typeface="Times New Roman" panose="02020603050405020304" pitchFamily="18" charset="0"/>
                        </a:rPr>
                        <a:t>3</a:t>
                      </a:r>
                      <a:endParaRPr kumimoji="0" lang="pt-BR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71822770"/>
                  </a:ext>
                </a:extLst>
              </a:tr>
              <a:tr h="3905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4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pt-BR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78333145"/>
                  </a:ext>
                </a:extLst>
              </a:tr>
              <a:tr h="3905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pt-BR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5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.VnTime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07796229"/>
                  </a:ext>
                </a:extLst>
              </a:tr>
              <a:tr h="3905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pt-BR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6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37426865"/>
                  </a:ext>
                </a:extLst>
              </a:tr>
              <a:tr h="3905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pt-BR" alt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.VnTime" pitchFamily="34" charset="0"/>
                          <a:cs typeface="Times New Roman" panose="02020603050405020304" pitchFamily="18" charset="0"/>
                        </a:rPr>
                        <a:t>....</a:t>
                      </a:r>
                      <a:endParaRPr kumimoji="0" lang="pt-BR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pt-BR" alt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.VnTime" pitchFamily="34" charset="0"/>
                          <a:cs typeface="Times New Roman" panose="02020603050405020304" pitchFamily="18" charset="0"/>
                        </a:rPr>
                        <a:t>....</a:t>
                      </a:r>
                      <a:endParaRPr kumimoji="0" lang="pt-BR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pt-BR" alt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.VnTime" pitchFamily="34" charset="0"/>
                          <a:cs typeface="Times New Roman" panose="02020603050405020304" pitchFamily="18" charset="0"/>
                        </a:rPr>
                        <a:t>...</a:t>
                      </a:r>
                      <a:endParaRPr kumimoji="0" lang="pt-BR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17516169"/>
                  </a:ext>
                </a:extLst>
              </a:tr>
              <a:tr h="3905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pt-BR" alt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.VnTime" pitchFamily="34" charset="0"/>
                          <a:cs typeface="Times New Roman" panose="02020603050405020304" pitchFamily="18" charset="0"/>
                        </a:rPr>
                        <a:t>....</a:t>
                      </a:r>
                      <a:endParaRPr kumimoji="0" lang="pt-BR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pt-BR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.VnTime" pitchFamily="34" charset="0"/>
                          <a:cs typeface="Times New Roman" panose="02020603050405020304" pitchFamily="18" charset="0"/>
                        </a:rPr>
                        <a:t>....</a:t>
                      </a:r>
                      <a:endParaRPr kumimoji="0" lang="pt-BR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pt-BR" alt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.VnTime" pitchFamily="34" charset="0"/>
                          <a:cs typeface="Times New Roman" panose="02020603050405020304" pitchFamily="18" charset="0"/>
                        </a:rPr>
                        <a:t>....</a:t>
                      </a:r>
                      <a:endParaRPr kumimoji="0" lang="pt-BR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02660201"/>
                  </a:ext>
                </a:extLst>
              </a:tr>
            </a:tbl>
          </a:graphicData>
        </a:graphic>
      </p:graphicFrame>
      <p:sp>
        <p:nvSpPr>
          <p:cNvPr id="11403" name="Rectangle 138"/>
          <p:cNvSpPr>
            <a:spLocks noChangeArrowheads="1"/>
          </p:cNvSpPr>
          <p:nvPr/>
        </p:nvSpPr>
        <p:spPr bwMode="auto">
          <a:xfrm>
            <a:off x="1524001" y="8662472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¡"/>
              <a:defRPr sz="27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altLang="en-US" sz="1800"/>
          </a:p>
        </p:txBody>
      </p:sp>
      <p:sp>
        <p:nvSpPr>
          <p:cNvPr id="11404" name="AutoShape 139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1905000" y="5334000"/>
            <a:ext cx="457200" cy="1295400"/>
          </a:xfrm>
          <a:prstGeom prst="curvedRightArrow">
            <a:avLst>
              <a:gd name="adj1" fmla="val 56667"/>
              <a:gd name="adj2" fmla="val 113333"/>
              <a:gd name="adj3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¡"/>
              <a:defRPr sz="27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endParaRPr lang="en-US" altLang="en-US" sz="1800"/>
          </a:p>
        </p:txBody>
      </p:sp>
    </p:spTree>
    <p:extLst>
      <p:ext uri="{BB962C8B-B14F-4D97-AF65-F5344CB8AC3E}">
        <p14:creationId xmlns:p14="http://schemas.microsoft.com/office/powerpoint/2010/main" val="181322110"/>
      </p:ext>
    </p:extLst>
  </p:cSld>
  <p:clrMapOvr>
    <a:masterClrMapping/>
  </p:clrMapOvr>
  <p:transition>
    <p:wipe dir="d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669284" y="6377941"/>
            <a:ext cx="3901439" cy="153888"/>
          </a:xfrm>
          <a:noFill/>
        </p:spPr>
        <p:txBody>
          <a:bodyPr/>
          <a:lstStyle>
            <a:lvl1pPr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¡"/>
              <a:defRPr sz="27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r>
              <a:rPr lang="en-US" altLang="en-US" sz="1000"/>
              <a:t>Nguyễn Chí Trường - Vụ KNN</a:t>
            </a:r>
          </a:p>
        </p:txBody>
      </p:sp>
      <p:sp>
        <p:nvSpPr>
          <p:cNvPr id="32771" name="Rectangle 2"/>
          <p:cNvSpPr>
            <a:spLocks noGrp="1" noChangeArrowheads="1"/>
          </p:cNvSpPr>
          <p:nvPr>
            <p:ph type="title"/>
          </p:nvPr>
        </p:nvSpPr>
        <p:spPr>
          <a:xfrm>
            <a:off x="2133600" y="274639"/>
            <a:ext cx="10972800" cy="461665"/>
          </a:xfrm>
        </p:spPr>
        <p:txBody>
          <a:bodyPr/>
          <a:lstStyle/>
          <a:p>
            <a:pPr eaLnBrk="1" hangingPunct="1"/>
            <a:r>
              <a:rPr lang="en-US" altLang="en-US" sz="3000" dirty="0"/>
              <a:t>KIẾN THỨC, KỸ NĂNG THIẾT YẾU</a:t>
            </a:r>
          </a:p>
        </p:txBody>
      </p:sp>
      <p:sp>
        <p:nvSpPr>
          <p:cNvPr id="32772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981200" y="990601"/>
            <a:ext cx="8077200" cy="637097"/>
          </a:xfrm>
        </p:spPr>
        <p:txBody>
          <a:bodyPr/>
          <a:lstStyle/>
          <a:p>
            <a:pPr algn="ctr">
              <a:lnSpc>
                <a:spcPct val="90000"/>
              </a:lnSpc>
            </a:pPr>
            <a:r>
              <a:rPr lang="en-US" altLang="en-US" dirty="0" err="1"/>
              <a:t>Nêu</a:t>
            </a:r>
            <a:r>
              <a:rPr lang="en-US" altLang="en-US" dirty="0"/>
              <a:t> </a:t>
            </a:r>
            <a:r>
              <a:rPr lang="en-US" altLang="en-US" dirty="0" err="1"/>
              <a:t>rõ</a:t>
            </a:r>
            <a:r>
              <a:rPr lang="en-US" altLang="en-US" dirty="0"/>
              <a:t> </a:t>
            </a:r>
            <a:r>
              <a:rPr lang="en-US" altLang="en-US" dirty="0" err="1"/>
              <a:t>các</a:t>
            </a:r>
            <a:r>
              <a:rPr lang="en-US" altLang="en-US" dirty="0"/>
              <a:t> </a:t>
            </a:r>
            <a:r>
              <a:rPr lang="en-US" altLang="en-US" dirty="0" err="1"/>
              <a:t>kỹ</a:t>
            </a:r>
            <a:r>
              <a:rPr lang="en-US" altLang="en-US" dirty="0"/>
              <a:t> </a:t>
            </a:r>
            <a:r>
              <a:rPr lang="en-US" altLang="en-US" dirty="0" err="1"/>
              <a:t>năng</a:t>
            </a:r>
            <a:r>
              <a:rPr lang="en-US" altLang="en-US" dirty="0"/>
              <a:t> </a:t>
            </a:r>
            <a:r>
              <a:rPr lang="en-US" altLang="en-US" dirty="0" err="1"/>
              <a:t>quan</a:t>
            </a:r>
            <a:r>
              <a:rPr lang="en-US" altLang="en-US" dirty="0"/>
              <a:t> </a:t>
            </a:r>
            <a:r>
              <a:rPr lang="en-US" altLang="en-US" dirty="0" err="1"/>
              <a:t>trọng</a:t>
            </a:r>
            <a:r>
              <a:rPr lang="en-US" altLang="en-US" dirty="0"/>
              <a:t> </a:t>
            </a:r>
            <a:r>
              <a:rPr lang="en-US" altLang="en-US" dirty="0" err="1"/>
              <a:t>và</a:t>
            </a:r>
            <a:r>
              <a:rPr lang="en-US" altLang="en-US" dirty="0"/>
              <a:t> </a:t>
            </a:r>
            <a:r>
              <a:rPr lang="en-US" altLang="en-US" dirty="0" err="1"/>
              <a:t>kiến</a:t>
            </a:r>
            <a:r>
              <a:rPr lang="en-US" altLang="en-US" dirty="0"/>
              <a:t> </a:t>
            </a:r>
            <a:r>
              <a:rPr lang="en-US" altLang="en-US" dirty="0" err="1"/>
              <a:t>thức</a:t>
            </a:r>
            <a:r>
              <a:rPr lang="en-US" altLang="en-US" dirty="0"/>
              <a:t> </a:t>
            </a:r>
            <a:r>
              <a:rPr lang="en-US" altLang="en-US" dirty="0" err="1"/>
              <a:t>lý</a:t>
            </a:r>
            <a:r>
              <a:rPr lang="en-US" altLang="en-US" dirty="0"/>
              <a:t> </a:t>
            </a:r>
            <a:r>
              <a:rPr lang="en-US" altLang="en-US" dirty="0" err="1"/>
              <a:t>thuyết</a:t>
            </a:r>
            <a:r>
              <a:rPr lang="en-US" altLang="en-US" dirty="0"/>
              <a:t> </a:t>
            </a:r>
            <a:r>
              <a:rPr lang="en-US" altLang="en-US" dirty="0" err="1"/>
              <a:t>cần</a:t>
            </a:r>
            <a:r>
              <a:rPr lang="en-US" altLang="en-US" dirty="0"/>
              <a:t> </a:t>
            </a:r>
            <a:r>
              <a:rPr lang="en-US" altLang="en-US" dirty="0" err="1"/>
              <a:t>thiết</a:t>
            </a:r>
            <a:r>
              <a:rPr lang="en-US" altLang="en-US" dirty="0"/>
              <a:t> </a:t>
            </a:r>
            <a:r>
              <a:rPr lang="en-US" altLang="en-US" dirty="0" err="1"/>
              <a:t>để</a:t>
            </a:r>
            <a:r>
              <a:rPr lang="en-US" altLang="en-US" dirty="0"/>
              <a:t> </a:t>
            </a:r>
            <a:r>
              <a:rPr lang="en-US" altLang="en-US" dirty="0" err="1"/>
              <a:t>thực</a:t>
            </a:r>
            <a:r>
              <a:rPr lang="en-US" altLang="en-US" dirty="0"/>
              <a:t> </a:t>
            </a:r>
            <a:r>
              <a:rPr lang="en-US" altLang="en-US" dirty="0" err="1"/>
              <a:t>hiện</a:t>
            </a:r>
            <a:r>
              <a:rPr lang="en-US" altLang="en-US" dirty="0"/>
              <a:t> </a:t>
            </a:r>
            <a:r>
              <a:rPr lang="en-US" altLang="en-US" dirty="0" err="1"/>
              <a:t>công</a:t>
            </a:r>
            <a:r>
              <a:rPr lang="en-US" altLang="en-US" dirty="0"/>
              <a:t> </a:t>
            </a:r>
            <a:r>
              <a:rPr lang="en-US" altLang="en-US" dirty="0" err="1"/>
              <a:t>việc</a:t>
            </a:r>
            <a:r>
              <a:rPr lang="en-US" altLang="en-US" dirty="0"/>
              <a:t> </a:t>
            </a:r>
            <a:r>
              <a:rPr lang="en-US" altLang="en-US" dirty="0" err="1"/>
              <a:t>một</a:t>
            </a:r>
            <a:r>
              <a:rPr lang="en-US" altLang="en-US" dirty="0"/>
              <a:t> </a:t>
            </a:r>
            <a:r>
              <a:rPr lang="en-US" altLang="en-US" dirty="0" err="1"/>
              <a:t>cách</a:t>
            </a:r>
            <a:r>
              <a:rPr lang="en-US" altLang="en-US" dirty="0"/>
              <a:t> </a:t>
            </a:r>
            <a:r>
              <a:rPr lang="en-US" altLang="en-US" dirty="0" err="1"/>
              <a:t>hiệu</a:t>
            </a:r>
            <a:r>
              <a:rPr lang="en-US" altLang="en-US" dirty="0"/>
              <a:t> </a:t>
            </a:r>
            <a:r>
              <a:rPr lang="en-US" altLang="en-US" dirty="0" err="1"/>
              <a:t>quả</a:t>
            </a:r>
            <a:endParaRPr lang="en-US" altLang="en-US" sz="2800" dirty="0"/>
          </a:p>
        </p:txBody>
      </p:sp>
      <p:graphicFrame>
        <p:nvGraphicFramePr>
          <p:cNvPr id="18661" name="Group 229"/>
          <p:cNvGraphicFramePr>
            <a:graphicFrameLocks noGrp="1"/>
          </p:cNvGraphicFramePr>
          <p:nvPr>
            <p:ph sz="half" idx="2"/>
          </p:nvPr>
        </p:nvGraphicFramePr>
        <p:xfrm>
          <a:off x="2057401" y="2133601"/>
          <a:ext cx="8153401" cy="4001137"/>
        </p:xfrm>
        <a:graphic>
          <a:graphicData uri="http://schemas.openxmlformats.org/drawingml/2006/table">
            <a:tbl>
              <a:tblPr/>
              <a:tblGrid>
                <a:gridCol w="979854">
                  <a:extLst>
                    <a:ext uri="{9D8B030D-6E8A-4147-A177-3AD203B41FA5}">
                      <a16:colId xmlns:a16="http://schemas.microsoft.com/office/drawing/2014/main" val="2566276676"/>
                    </a:ext>
                  </a:extLst>
                </a:gridCol>
                <a:gridCol w="765678">
                  <a:extLst>
                    <a:ext uri="{9D8B030D-6E8A-4147-A177-3AD203B41FA5}">
                      <a16:colId xmlns:a16="http://schemas.microsoft.com/office/drawing/2014/main" val="1234499980"/>
                    </a:ext>
                  </a:extLst>
                </a:gridCol>
                <a:gridCol w="1199384">
                  <a:extLst>
                    <a:ext uri="{9D8B030D-6E8A-4147-A177-3AD203B41FA5}">
                      <a16:colId xmlns:a16="http://schemas.microsoft.com/office/drawing/2014/main" val="1567698508"/>
                    </a:ext>
                  </a:extLst>
                </a:gridCol>
                <a:gridCol w="985208">
                  <a:extLst>
                    <a:ext uri="{9D8B030D-6E8A-4147-A177-3AD203B41FA5}">
                      <a16:colId xmlns:a16="http://schemas.microsoft.com/office/drawing/2014/main" val="1582196499"/>
                    </a:ext>
                  </a:extLst>
                </a:gridCol>
                <a:gridCol w="979854">
                  <a:extLst>
                    <a:ext uri="{9D8B030D-6E8A-4147-A177-3AD203B41FA5}">
                      <a16:colId xmlns:a16="http://schemas.microsoft.com/office/drawing/2014/main" val="3577826983"/>
                    </a:ext>
                  </a:extLst>
                </a:gridCol>
                <a:gridCol w="686701">
                  <a:extLst>
                    <a:ext uri="{9D8B030D-6E8A-4147-A177-3AD203B41FA5}">
                      <a16:colId xmlns:a16="http://schemas.microsoft.com/office/drawing/2014/main" val="3910684399"/>
                    </a:ext>
                  </a:extLst>
                </a:gridCol>
                <a:gridCol w="1278361">
                  <a:extLst>
                    <a:ext uri="{9D8B030D-6E8A-4147-A177-3AD203B41FA5}">
                      <a16:colId xmlns:a16="http://schemas.microsoft.com/office/drawing/2014/main" val="2994882348"/>
                    </a:ext>
                  </a:extLst>
                </a:gridCol>
                <a:gridCol w="1278361">
                  <a:extLst>
                    <a:ext uri="{9D8B030D-6E8A-4147-A177-3AD203B41FA5}">
                      <a16:colId xmlns:a16="http://schemas.microsoft.com/office/drawing/2014/main" val="3199609177"/>
                    </a:ext>
                  </a:extLst>
                </a:gridCol>
              </a:tblGrid>
              <a:tr h="1109662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algn="ctr"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kumimoji="0" lang="en-US" altLang="en-US" sz="14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Các</a:t>
                      </a:r>
                      <a:r>
                        <a:rPr kumimoji="0" lang="en-US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altLang="en-US" sz="14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bước</a:t>
                      </a:r>
                      <a:r>
                        <a:rPr kumimoji="0" lang="en-US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altLang="en-US" sz="14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thực</a:t>
                      </a:r>
                      <a:r>
                        <a:rPr kumimoji="0" lang="en-US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altLang="en-US" sz="14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hiện</a:t>
                      </a:r>
                      <a:r>
                        <a:rPr kumimoji="0" lang="en-US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altLang="en-US" sz="14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công</a:t>
                      </a:r>
                      <a:r>
                        <a:rPr kumimoji="0" lang="en-US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altLang="en-US" sz="14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việc</a:t>
                      </a:r>
                      <a:r>
                        <a:rPr kumimoji="0" lang="en-US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</a:rPr>
                        <a:t>(job/ </a:t>
                      </a:r>
                      <a:r>
                        <a:rPr lang="en-US" sz="1200" b="1" dirty="0" err="1">
                          <a:solidFill>
                            <a:schemeClr val="tx1"/>
                          </a:solidFill>
                        </a:rPr>
                        <a:t>Tast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</a:rPr>
                        <a:t> /</a:t>
                      </a:r>
                    </a:p>
                    <a:p>
                      <a:pPr marL="0" marR="0" algn="ctr"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chemeClr val="tx1"/>
                          </a:solidFill>
                        </a:rPr>
                        <a:t>Step/</a:t>
                      </a:r>
                    </a:p>
                    <a:p>
                      <a:pPr marL="0" marR="0" algn="ctr"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chemeClr val="tx1"/>
                          </a:solidFill>
                        </a:rPr>
                        <a:t>Aspect)</a:t>
                      </a:r>
                      <a:endParaRPr kumimoji="0" lang="en-US" altLang="en-US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Tiêu chuẩn thực hiện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Dụng cụ, trang thiết bị, vật liệu...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Kiến thức cần có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Kỹ năng cần có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4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Thái</a:t>
                      </a:r>
                      <a:r>
                        <a:rPr kumimoji="0" lang="en-US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altLang="en-US" sz="14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độ</a:t>
                      </a:r>
                      <a:r>
                        <a:rPr kumimoji="0" lang="en-US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altLang="en-US" sz="14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cần</a:t>
                      </a:r>
                      <a:r>
                        <a:rPr kumimoji="0" lang="en-US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altLang="en-US" sz="14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có</a:t>
                      </a:r>
                      <a:endParaRPr kumimoji="0" lang="en-US" alt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kumimoji="0" lang="en-US" sz="1400" b="1" i="0" u="none" strike="noStrike" kern="1200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Lượng</a:t>
                      </a:r>
                      <a:r>
                        <a:rPr kumimoji="0" lang="en-US" sz="14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sz="1400" b="1" i="0" u="none" strike="noStrike" kern="1200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thời</a:t>
                      </a:r>
                      <a:r>
                        <a:rPr kumimoji="0" lang="en-US" sz="14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sz="1400" b="1" i="0" u="none" strike="noStrike" kern="1200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gian</a:t>
                      </a:r>
                      <a:r>
                        <a:rPr kumimoji="0" lang="en-US" sz="14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sz="1400" b="1" i="0" u="none" strike="noStrike" kern="1200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yêu</a:t>
                      </a:r>
                      <a:r>
                        <a:rPr kumimoji="0" lang="en-US" sz="14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sz="1400" b="1" i="0" u="none" strike="noStrike" kern="1200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cầu</a:t>
                      </a:r>
                      <a:r>
                        <a:rPr kumimoji="0" lang="en-US" sz="14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sz="1400" b="1" i="0" u="none" strike="noStrike" kern="1200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thí</a:t>
                      </a:r>
                      <a:r>
                        <a:rPr kumimoji="0" lang="en-US" sz="14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sz="1400" b="1" i="0" u="none" strike="noStrike" kern="1200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sinh</a:t>
                      </a:r>
                      <a:r>
                        <a:rPr kumimoji="0" lang="en-US" sz="14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sz="1400" b="1" i="0" u="none" strike="noStrike" kern="1200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hoàn</a:t>
                      </a:r>
                      <a:r>
                        <a:rPr kumimoji="0" lang="en-US" sz="14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sz="1400" b="1" i="0" u="none" strike="noStrike" kern="1200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thành</a:t>
                      </a:r>
                      <a:endParaRPr kumimoji="0" lang="en-US" sz="1400" b="1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kumimoji="0" lang="en-US" sz="1400" b="1" i="0" u="none" strike="noStrike" kern="1200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Lịch</a:t>
                      </a:r>
                      <a:r>
                        <a:rPr kumimoji="0" lang="en-US" sz="14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sz="1400" b="1" i="0" u="none" strike="noStrike" kern="1200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bố</a:t>
                      </a:r>
                      <a:r>
                        <a:rPr kumimoji="0" lang="en-US" sz="14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sz="1400" b="1" i="0" u="none" strike="noStrike" kern="1200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trí</a:t>
                      </a:r>
                      <a:r>
                        <a:rPr kumimoji="0" lang="en-US" sz="14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sz="1400" b="1" i="0" u="none" strike="noStrike" kern="1200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huấn</a:t>
                      </a:r>
                      <a:r>
                        <a:rPr kumimoji="0" lang="en-US" sz="14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sz="1400" b="1" i="0" u="none" strike="noStrike" kern="1200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luyện</a:t>
                      </a:r>
                      <a:r>
                        <a:rPr kumimoji="0" lang="en-US" sz="14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sz="1400" b="1" i="0" u="none" strike="noStrike" kern="1200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thí</a:t>
                      </a:r>
                      <a:r>
                        <a:rPr kumimoji="0" lang="en-US" sz="14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sz="1400" b="1" i="0" u="none" strike="noStrike" kern="1200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sinh</a:t>
                      </a:r>
                      <a:endParaRPr kumimoji="0" lang="en-US" sz="1400" b="1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80630175"/>
                  </a:ext>
                </a:extLst>
              </a:tr>
              <a:tr h="439738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.VnTime" pitchFamily="34" charset="0"/>
                          <a:cs typeface="Times New Roman" panose="02020603050405020304" pitchFamily="18" charset="0"/>
                        </a:rPr>
                        <a:t>1.</a:t>
                      </a:r>
                      <a:endParaRPr kumimoji="0" lang="en-US" alt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400" b="1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kumimoji="0" lang="en-US" alt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11653009"/>
                  </a:ext>
                </a:extLst>
              </a:tr>
              <a:tr h="441325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.VnTime" pitchFamily="34" charset="0"/>
                          <a:cs typeface="Times New Roman" panose="02020603050405020304" pitchFamily="18" charset="0"/>
                        </a:rPr>
                        <a:t>2.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59293403"/>
                  </a:ext>
                </a:extLst>
              </a:tr>
              <a:tr h="442913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.VnTime" pitchFamily="34" charset="0"/>
                          <a:cs typeface="Times New Roman" panose="02020603050405020304" pitchFamily="18" charset="0"/>
                        </a:rPr>
                        <a:t>3.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7145"/>
                  </a:ext>
                </a:extLst>
              </a:tr>
              <a:tr h="439738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.VnTime" pitchFamily="34" charset="0"/>
                          <a:cs typeface="Times New Roman" panose="02020603050405020304" pitchFamily="18" charset="0"/>
                        </a:rPr>
                        <a:t>4.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59106783"/>
                  </a:ext>
                </a:extLst>
              </a:tr>
              <a:tr h="439738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.VnTime" pitchFamily="34" charset="0"/>
                          <a:cs typeface="Times New Roman" panose="02020603050405020304" pitchFamily="18" charset="0"/>
                        </a:rPr>
                        <a:t>5.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99790248"/>
                  </a:ext>
                </a:extLst>
              </a:tr>
              <a:tr h="441325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.VnTime" pitchFamily="34" charset="0"/>
                          <a:cs typeface="Times New Roman" panose="02020603050405020304" pitchFamily="18" charset="0"/>
                        </a:rPr>
                        <a:t>…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kumimoji="0" lang="en-US" alt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16620444"/>
                  </a:ext>
                </a:extLst>
              </a:tr>
            </a:tbl>
          </a:graphicData>
        </a:graphic>
      </p:graphicFrame>
      <p:sp>
        <p:nvSpPr>
          <p:cNvPr id="32839" name="AutoShape 231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9829800" y="5638800"/>
            <a:ext cx="457200" cy="838200"/>
          </a:xfrm>
          <a:prstGeom prst="curvedLeftArrow">
            <a:avLst>
              <a:gd name="adj1" fmla="val 36667"/>
              <a:gd name="adj2" fmla="val 73333"/>
              <a:gd name="adj3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¡"/>
              <a:defRPr sz="27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endParaRPr lang="en-US" altLang="en-US" sz="1800"/>
          </a:p>
        </p:txBody>
      </p:sp>
    </p:spTree>
    <p:extLst>
      <p:ext uri="{BB962C8B-B14F-4D97-AF65-F5344CB8AC3E}">
        <p14:creationId xmlns:p14="http://schemas.microsoft.com/office/powerpoint/2010/main" val="42048291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981200" y="1117600"/>
            <a:ext cx="8229600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spcBef>
                <a:spcPts val="600"/>
              </a:spcBef>
              <a:buFontTx/>
              <a:buChar char="-"/>
              <a:defRPr/>
            </a:pPr>
            <a:endParaRPr lang="en-US" altLang="en-US" sz="2600" dirty="0">
              <a:solidFill>
                <a:srgbClr val="0000FF"/>
              </a:solidFill>
              <a:cs typeface="Times New Roman" pitchFamily="18" charset="0"/>
            </a:endParaRPr>
          </a:p>
          <a:p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ts val="3000"/>
              </a:lnSpc>
              <a:spcBef>
                <a:spcPts val="600"/>
              </a:spcBef>
            </a:pPr>
            <a:r>
              <a:rPr lang="en-US" dirty="0">
                <a:solidFill>
                  <a:srgbClr val="0000FF"/>
                </a:solidFill>
              </a:rPr>
              <a:t>	</a:t>
            </a:r>
            <a:endParaRPr lang="en-US" sz="2200" dirty="0">
              <a:solidFill>
                <a:srgbClr val="0000FF"/>
              </a:solidFill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04799337"/>
              </p:ext>
            </p:extLst>
          </p:nvPr>
        </p:nvGraphicFramePr>
        <p:xfrm>
          <a:off x="2209800" y="1190626"/>
          <a:ext cx="7772400" cy="506204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85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5940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414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8491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8491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8414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8491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484911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1344669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974602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627743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vi-VN" sz="1400" dirty="0">
                          <a:effectLst/>
                        </a:rPr>
                        <a:t>TT</a:t>
                      </a:r>
                      <a:endParaRPr lang="en-US" sz="1400" dirty="0">
                        <a:effectLst/>
                        <a:latin typeface="Times New Roman"/>
                        <a:ea typeface="Batang"/>
                      </a:endParaRPr>
                    </a:p>
                  </a:txBody>
                  <a:tcPr marL="65189" marR="65189" marT="0" marB="0" anchor="ctr"/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vi-VN" sz="1400" dirty="0">
                          <a:effectLst/>
                        </a:rPr>
                        <a:t>Các kiến thức thiết yếu</a:t>
                      </a:r>
                      <a:endParaRPr lang="en-US" sz="1400" dirty="0">
                        <a:effectLst/>
                        <a:latin typeface="Times New Roman"/>
                        <a:ea typeface="Batang"/>
                      </a:endParaRPr>
                    </a:p>
                  </a:txBody>
                  <a:tcPr marL="65189" marR="65189" marT="0" marB="0" anchor="ctr"/>
                </a:tc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vi-VN" sz="1400">
                          <a:effectLst/>
                        </a:rPr>
                        <a:t>Mức độ quan trọng giảm dần</a:t>
                      </a:r>
                      <a:endParaRPr lang="en-US" sz="1400">
                        <a:effectLst/>
                        <a:latin typeface="Times New Roman"/>
                        <a:ea typeface="Batang"/>
                      </a:endParaRPr>
                    </a:p>
                  </a:txBody>
                  <a:tcPr marL="65189" marR="65189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vi-VN" sz="1400">
                          <a:effectLst/>
                        </a:rPr>
                        <a:t>Tần suất lặp lại giảm dần</a:t>
                      </a:r>
                      <a:endParaRPr lang="en-US" sz="1400">
                        <a:effectLst/>
                        <a:latin typeface="Times New Roman"/>
                        <a:ea typeface="Batang"/>
                      </a:endParaRPr>
                    </a:p>
                  </a:txBody>
                  <a:tcPr marL="65189" marR="65189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effectLst/>
                        </a:rPr>
                        <a:t>Thời</a:t>
                      </a:r>
                      <a:r>
                        <a:rPr lang="en-US" sz="1400" dirty="0">
                          <a:effectLst/>
                        </a:rPr>
                        <a:t> l</a:t>
                      </a:r>
                      <a:r>
                        <a:rPr lang="vi-VN" sz="1400" dirty="0">
                          <a:effectLst/>
                        </a:rPr>
                        <a:t>ư</a:t>
                      </a:r>
                      <a:r>
                        <a:rPr lang="en-US" sz="1400" dirty="0" err="1">
                          <a:effectLst/>
                        </a:rPr>
                        <a:t>ợng</a:t>
                      </a:r>
                      <a:endParaRPr lang="en-US" sz="1400" dirty="0">
                        <a:effectLst/>
                        <a:latin typeface="Times New Roman"/>
                        <a:ea typeface="Batang"/>
                      </a:endParaRPr>
                    </a:p>
                  </a:txBody>
                  <a:tcPr marL="65189" marR="65189" marT="0" marB="0" anchor="ctr"/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effectLst/>
                        </a:rPr>
                        <a:t>Năng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lực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liên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quan</a:t>
                      </a:r>
                      <a:endParaRPr lang="en-US" sz="1400" dirty="0">
                        <a:effectLst/>
                        <a:latin typeface="Times New Roman"/>
                        <a:ea typeface="Batang"/>
                      </a:endParaRPr>
                    </a:p>
                  </a:txBody>
                  <a:tcPr marL="65189" marR="65189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0383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3</a:t>
                      </a:r>
                      <a:endParaRPr lang="en-US" sz="1400">
                        <a:effectLst/>
                        <a:latin typeface="Times New Roman"/>
                        <a:ea typeface="Batang"/>
                      </a:endParaRPr>
                    </a:p>
                  </a:txBody>
                  <a:tcPr marL="65189" marR="65189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2</a:t>
                      </a:r>
                      <a:endParaRPr lang="en-US" sz="1400">
                        <a:effectLst/>
                        <a:latin typeface="Times New Roman"/>
                        <a:ea typeface="Batang"/>
                      </a:endParaRPr>
                    </a:p>
                  </a:txBody>
                  <a:tcPr marL="65189" marR="65189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1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Batang"/>
                      </a:endParaRPr>
                    </a:p>
                  </a:txBody>
                  <a:tcPr marL="65189" marR="65189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3</a:t>
                      </a:r>
                      <a:endParaRPr lang="en-US" sz="1400">
                        <a:effectLst/>
                        <a:latin typeface="Times New Roman"/>
                        <a:ea typeface="Batang"/>
                      </a:endParaRPr>
                    </a:p>
                  </a:txBody>
                  <a:tcPr marL="65189" marR="65189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2</a:t>
                      </a:r>
                      <a:endParaRPr lang="en-US" sz="1400">
                        <a:effectLst/>
                        <a:latin typeface="Times New Roman"/>
                        <a:ea typeface="Batang"/>
                      </a:endParaRPr>
                    </a:p>
                  </a:txBody>
                  <a:tcPr marL="65189" marR="65189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1</a:t>
                      </a:r>
                      <a:endParaRPr lang="en-US" sz="1400">
                        <a:effectLst/>
                        <a:latin typeface="Times New Roman"/>
                        <a:ea typeface="Batang"/>
                      </a:endParaRPr>
                    </a:p>
                  </a:txBody>
                  <a:tcPr marL="65189" marR="65189" marT="0" marB="0" anchor="ctr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9676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I</a:t>
                      </a:r>
                      <a:endParaRPr lang="en-US" sz="1400">
                        <a:effectLst/>
                        <a:latin typeface="Times New Roman"/>
                        <a:ea typeface="Batang"/>
                      </a:endParaRPr>
                    </a:p>
                  </a:txBody>
                  <a:tcPr marL="65189" marR="65189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Batang"/>
                        </a:rPr>
                        <a:t>Module …</a:t>
                      </a:r>
                    </a:p>
                  </a:txBody>
                  <a:tcPr marL="65189" marR="65189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vi-VN" sz="1400" dirty="0">
                          <a:effectLst/>
                        </a:rPr>
                        <a:t> </a:t>
                      </a:r>
                      <a:endParaRPr lang="en-US" sz="1400" dirty="0">
                        <a:effectLst/>
                        <a:latin typeface="Times New Roman"/>
                        <a:ea typeface="Batang"/>
                      </a:endParaRPr>
                    </a:p>
                  </a:txBody>
                  <a:tcPr marL="65189" marR="6518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vi-VN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Batang"/>
                      </a:endParaRPr>
                    </a:p>
                  </a:txBody>
                  <a:tcPr marL="65189" marR="6518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vi-VN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Batang"/>
                      </a:endParaRPr>
                    </a:p>
                  </a:txBody>
                  <a:tcPr marL="65189" marR="6518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vi-VN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Batang"/>
                      </a:endParaRPr>
                    </a:p>
                  </a:txBody>
                  <a:tcPr marL="65189" marR="6518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vi-VN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Batang"/>
                      </a:endParaRPr>
                    </a:p>
                  </a:txBody>
                  <a:tcPr marL="65189" marR="6518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vi-VN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Batang"/>
                      </a:endParaRPr>
                    </a:p>
                  </a:txBody>
                  <a:tcPr marL="65189" marR="6518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vi-VN" sz="1400" dirty="0">
                          <a:effectLst/>
                        </a:rPr>
                        <a:t> </a:t>
                      </a:r>
                      <a:endParaRPr lang="en-US" sz="1400" dirty="0">
                        <a:effectLst/>
                        <a:latin typeface="Times New Roman"/>
                        <a:ea typeface="Batang"/>
                      </a:endParaRPr>
                    </a:p>
                  </a:txBody>
                  <a:tcPr marL="65189" marR="6518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vi-VN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Batang"/>
                      </a:endParaRPr>
                    </a:p>
                  </a:txBody>
                  <a:tcPr marL="65189" marR="65189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3902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vi-VN" sz="1400">
                          <a:effectLst/>
                        </a:rPr>
                        <a:t>1</a:t>
                      </a:r>
                      <a:endParaRPr lang="en-US" sz="1400">
                        <a:effectLst/>
                        <a:latin typeface="Times New Roman"/>
                        <a:ea typeface="Batang"/>
                      </a:endParaRPr>
                    </a:p>
                  </a:txBody>
                  <a:tcPr marL="65189" marR="65189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vi-VN" sz="1400">
                          <a:solidFill>
                            <a:srgbClr val="0000FF"/>
                          </a:solidFill>
                          <a:effectLst/>
                        </a:rPr>
                        <a:t> </a:t>
                      </a:r>
                      <a:endParaRPr lang="en-US" sz="1400">
                        <a:solidFill>
                          <a:srgbClr val="0000FF"/>
                        </a:solidFill>
                        <a:effectLst/>
                        <a:latin typeface="Times New Roman"/>
                        <a:ea typeface="Batang"/>
                      </a:endParaRPr>
                    </a:p>
                  </a:txBody>
                  <a:tcPr marL="65189" marR="65189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vi-VN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Batang"/>
                      </a:endParaRPr>
                    </a:p>
                  </a:txBody>
                  <a:tcPr marL="65189" marR="6518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vi-VN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Batang"/>
                      </a:endParaRPr>
                    </a:p>
                  </a:txBody>
                  <a:tcPr marL="65189" marR="6518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vi-VN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Batang"/>
                      </a:endParaRPr>
                    </a:p>
                  </a:txBody>
                  <a:tcPr marL="65189" marR="6518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vi-VN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Batang"/>
                      </a:endParaRPr>
                    </a:p>
                  </a:txBody>
                  <a:tcPr marL="65189" marR="6518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vi-VN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Batang"/>
                      </a:endParaRPr>
                    </a:p>
                  </a:txBody>
                  <a:tcPr marL="65189" marR="6518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vi-VN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Batang"/>
                      </a:endParaRPr>
                    </a:p>
                  </a:txBody>
                  <a:tcPr marL="65189" marR="6518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vi-VN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Batang"/>
                      </a:endParaRPr>
                    </a:p>
                  </a:txBody>
                  <a:tcPr marL="65189" marR="6518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vi-VN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Batang"/>
                      </a:endParaRPr>
                    </a:p>
                  </a:txBody>
                  <a:tcPr marL="65189" marR="65189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3902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…</a:t>
                      </a:r>
                      <a:endParaRPr lang="en-US" sz="1400">
                        <a:effectLst/>
                        <a:latin typeface="Times New Roman"/>
                        <a:ea typeface="Batang"/>
                      </a:endParaRPr>
                    </a:p>
                  </a:txBody>
                  <a:tcPr marL="65189" marR="65189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vi-VN" sz="1400" dirty="0">
                          <a:solidFill>
                            <a:srgbClr val="0000FF"/>
                          </a:solidFill>
                          <a:effectLst/>
                        </a:rPr>
                        <a:t> </a:t>
                      </a:r>
                      <a:endParaRPr lang="en-US" sz="1400" dirty="0">
                        <a:solidFill>
                          <a:srgbClr val="0000FF"/>
                        </a:solidFill>
                        <a:effectLst/>
                        <a:latin typeface="Times New Roman"/>
                        <a:ea typeface="Batang"/>
                      </a:endParaRPr>
                    </a:p>
                  </a:txBody>
                  <a:tcPr marL="65189" marR="65189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vi-VN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Batang"/>
                      </a:endParaRPr>
                    </a:p>
                  </a:txBody>
                  <a:tcPr marL="65189" marR="6518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vi-VN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Batang"/>
                      </a:endParaRPr>
                    </a:p>
                  </a:txBody>
                  <a:tcPr marL="65189" marR="6518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vi-VN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Batang"/>
                      </a:endParaRPr>
                    </a:p>
                  </a:txBody>
                  <a:tcPr marL="65189" marR="6518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vi-VN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Batang"/>
                      </a:endParaRPr>
                    </a:p>
                  </a:txBody>
                  <a:tcPr marL="65189" marR="6518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vi-VN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Batang"/>
                      </a:endParaRPr>
                    </a:p>
                  </a:txBody>
                  <a:tcPr marL="65189" marR="6518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vi-VN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Batang"/>
                      </a:endParaRPr>
                    </a:p>
                  </a:txBody>
                  <a:tcPr marL="65189" marR="6518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vi-VN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Batang"/>
                      </a:endParaRPr>
                    </a:p>
                  </a:txBody>
                  <a:tcPr marL="65189" marR="6518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vi-VN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Batang"/>
                      </a:endParaRPr>
                    </a:p>
                  </a:txBody>
                  <a:tcPr marL="65189" marR="65189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8710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1400" dirty="0">
                        <a:effectLst/>
                        <a:latin typeface="Times New Roman"/>
                        <a:ea typeface="Batang"/>
                      </a:endParaRPr>
                    </a:p>
                  </a:txBody>
                  <a:tcPr marL="65189" marR="65189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Batang"/>
                        </a:rPr>
                        <a:t>Module …</a:t>
                      </a:r>
                    </a:p>
                  </a:txBody>
                  <a:tcPr marL="65189" marR="65189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vi-VN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Batang"/>
                      </a:endParaRPr>
                    </a:p>
                  </a:txBody>
                  <a:tcPr marL="65189" marR="6518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vi-VN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Batang"/>
                      </a:endParaRPr>
                    </a:p>
                  </a:txBody>
                  <a:tcPr marL="65189" marR="6518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vi-VN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Batang"/>
                      </a:endParaRPr>
                    </a:p>
                  </a:txBody>
                  <a:tcPr marL="65189" marR="6518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vi-VN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Batang"/>
                      </a:endParaRPr>
                    </a:p>
                  </a:txBody>
                  <a:tcPr marL="65189" marR="6518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vi-VN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Batang"/>
                      </a:endParaRPr>
                    </a:p>
                  </a:txBody>
                  <a:tcPr marL="65189" marR="6518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vi-VN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Batang"/>
                      </a:endParaRPr>
                    </a:p>
                  </a:txBody>
                  <a:tcPr marL="65189" marR="6518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vi-VN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Batang"/>
                      </a:endParaRPr>
                    </a:p>
                  </a:txBody>
                  <a:tcPr marL="65189" marR="6518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vi-VN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Batang"/>
                      </a:endParaRPr>
                    </a:p>
                  </a:txBody>
                  <a:tcPr marL="65189" marR="65189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4807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vi-VN" sz="1400">
                          <a:effectLst/>
                        </a:rPr>
                        <a:t>1</a:t>
                      </a:r>
                      <a:endParaRPr lang="en-US" sz="1400">
                        <a:effectLst/>
                        <a:latin typeface="Times New Roman"/>
                        <a:ea typeface="Batang"/>
                      </a:endParaRPr>
                    </a:p>
                  </a:txBody>
                  <a:tcPr marL="65189" marR="65189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vi-VN" sz="1400" dirty="0">
                          <a:solidFill>
                            <a:srgbClr val="0000FF"/>
                          </a:solidFill>
                          <a:effectLst/>
                        </a:rPr>
                        <a:t> </a:t>
                      </a:r>
                      <a:endParaRPr lang="en-US" sz="1400" dirty="0">
                        <a:solidFill>
                          <a:srgbClr val="0000FF"/>
                        </a:solidFill>
                        <a:effectLst/>
                        <a:latin typeface="Times New Roman"/>
                        <a:ea typeface="Batang"/>
                      </a:endParaRPr>
                    </a:p>
                  </a:txBody>
                  <a:tcPr marL="65189" marR="6518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vi-VN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Batang"/>
                      </a:endParaRPr>
                    </a:p>
                  </a:txBody>
                  <a:tcPr marL="65189" marR="6518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vi-VN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Batang"/>
                      </a:endParaRPr>
                    </a:p>
                  </a:txBody>
                  <a:tcPr marL="65189" marR="6518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vi-VN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Batang"/>
                      </a:endParaRPr>
                    </a:p>
                  </a:txBody>
                  <a:tcPr marL="65189" marR="6518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vi-VN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Batang"/>
                      </a:endParaRPr>
                    </a:p>
                  </a:txBody>
                  <a:tcPr marL="65189" marR="6518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vi-VN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Batang"/>
                      </a:endParaRPr>
                    </a:p>
                  </a:txBody>
                  <a:tcPr marL="65189" marR="6518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vi-VN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Batang"/>
                      </a:endParaRPr>
                    </a:p>
                  </a:txBody>
                  <a:tcPr marL="65189" marR="6518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vi-VN" sz="1400" dirty="0">
                          <a:effectLst/>
                        </a:rPr>
                        <a:t> </a:t>
                      </a:r>
                      <a:endParaRPr lang="en-US" sz="1400" dirty="0">
                        <a:effectLst/>
                        <a:latin typeface="Times New Roman"/>
                        <a:ea typeface="Batang"/>
                      </a:endParaRPr>
                    </a:p>
                  </a:txBody>
                  <a:tcPr marL="65189" marR="6518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vi-VN" sz="1400" dirty="0">
                          <a:effectLst/>
                        </a:rPr>
                        <a:t> </a:t>
                      </a:r>
                      <a:endParaRPr lang="en-US" sz="1400" dirty="0">
                        <a:effectLst/>
                        <a:latin typeface="Times New Roman"/>
                        <a:ea typeface="Batang"/>
                      </a:endParaRPr>
                    </a:p>
                  </a:txBody>
                  <a:tcPr marL="65189" marR="65189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4807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…</a:t>
                      </a:r>
                      <a:endParaRPr lang="en-US" sz="1400">
                        <a:effectLst/>
                        <a:latin typeface="Times New Roman"/>
                        <a:ea typeface="Batang"/>
                      </a:endParaRPr>
                    </a:p>
                  </a:txBody>
                  <a:tcPr marL="65189" marR="65189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vi-VN" sz="1400">
                          <a:solidFill>
                            <a:srgbClr val="0000FF"/>
                          </a:solidFill>
                          <a:effectLst/>
                        </a:rPr>
                        <a:t> </a:t>
                      </a:r>
                      <a:endParaRPr lang="en-US" sz="1400">
                        <a:solidFill>
                          <a:srgbClr val="0000FF"/>
                        </a:solidFill>
                        <a:effectLst/>
                        <a:latin typeface="Times New Roman"/>
                        <a:ea typeface="Batang"/>
                      </a:endParaRPr>
                    </a:p>
                  </a:txBody>
                  <a:tcPr marL="65189" marR="6518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vi-VN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Batang"/>
                      </a:endParaRPr>
                    </a:p>
                  </a:txBody>
                  <a:tcPr marL="65189" marR="6518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vi-VN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Batang"/>
                      </a:endParaRPr>
                    </a:p>
                  </a:txBody>
                  <a:tcPr marL="65189" marR="6518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vi-VN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Batang"/>
                      </a:endParaRPr>
                    </a:p>
                  </a:txBody>
                  <a:tcPr marL="65189" marR="6518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vi-VN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Batang"/>
                      </a:endParaRPr>
                    </a:p>
                  </a:txBody>
                  <a:tcPr marL="65189" marR="6518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vi-VN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Batang"/>
                      </a:endParaRPr>
                    </a:p>
                  </a:txBody>
                  <a:tcPr marL="65189" marR="6518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vi-VN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Batang"/>
                      </a:endParaRPr>
                    </a:p>
                  </a:txBody>
                  <a:tcPr marL="65189" marR="6518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vi-VN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Batang"/>
                      </a:endParaRPr>
                    </a:p>
                  </a:txBody>
                  <a:tcPr marL="65189" marR="6518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vi-VN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Batang"/>
                      </a:endParaRPr>
                    </a:p>
                  </a:txBody>
                  <a:tcPr marL="65189" marR="65189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4767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III</a:t>
                      </a:r>
                      <a:endParaRPr lang="en-US" sz="1400">
                        <a:effectLst/>
                        <a:latin typeface="Times New Roman"/>
                        <a:ea typeface="Batang"/>
                      </a:endParaRPr>
                    </a:p>
                  </a:txBody>
                  <a:tcPr marL="65189" marR="65189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Batang"/>
                        </a:rPr>
                        <a:t>Module …</a:t>
                      </a:r>
                    </a:p>
                  </a:txBody>
                  <a:tcPr marL="65189" marR="6518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vi-VN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Batang"/>
                      </a:endParaRPr>
                    </a:p>
                  </a:txBody>
                  <a:tcPr marL="65189" marR="6518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vi-VN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Batang"/>
                      </a:endParaRPr>
                    </a:p>
                  </a:txBody>
                  <a:tcPr marL="65189" marR="6518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vi-VN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Batang"/>
                      </a:endParaRPr>
                    </a:p>
                  </a:txBody>
                  <a:tcPr marL="65189" marR="6518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vi-VN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Batang"/>
                      </a:endParaRPr>
                    </a:p>
                  </a:txBody>
                  <a:tcPr marL="65189" marR="6518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vi-VN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Batang"/>
                      </a:endParaRPr>
                    </a:p>
                  </a:txBody>
                  <a:tcPr marL="65189" marR="6518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vi-VN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Batang"/>
                      </a:endParaRPr>
                    </a:p>
                  </a:txBody>
                  <a:tcPr marL="65189" marR="6518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vi-VN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Batang"/>
                      </a:endParaRPr>
                    </a:p>
                  </a:txBody>
                  <a:tcPr marL="65189" marR="6518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vi-VN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Batang"/>
                      </a:endParaRPr>
                    </a:p>
                  </a:txBody>
                  <a:tcPr marL="65189" marR="65189" marT="0" marB="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4807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III.1</a:t>
                      </a:r>
                      <a:endParaRPr lang="en-US" sz="1400">
                        <a:effectLst/>
                        <a:latin typeface="Times New Roman"/>
                        <a:ea typeface="Batang"/>
                      </a:endParaRPr>
                    </a:p>
                  </a:txBody>
                  <a:tcPr marL="65189" marR="65189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en-US" sz="1400" dirty="0">
                        <a:solidFill>
                          <a:srgbClr val="0000FF"/>
                        </a:solidFill>
                        <a:effectLst/>
                        <a:latin typeface="Times New Roman"/>
                        <a:ea typeface="Batang"/>
                      </a:endParaRPr>
                    </a:p>
                  </a:txBody>
                  <a:tcPr marL="65189" marR="65189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vi-VN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Batang"/>
                      </a:endParaRPr>
                    </a:p>
                  </a:txBody>
                  <a:tcPr marL="65189" marR="6518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vi-VN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Batang"/>
                      </a:endParaRPr>
                    </a:p>
                  </a:txBody>
                  <a:tcPr marL="65189" marR="6518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vi-VN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Batang"/>
                      </a:endParaRPr>
                    </a:p>
                  </a:txBody>
                  <a:tcPr marL="65189" marR="6518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vi-VN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Batang"/>
                      </a:endParaRPr>
                    </a:p>
                  </a:txBody>
                  <a:tcPr marL="65189" marR="6518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vi-VN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Batang"/>
                      </a:endParaRPr>
                    </a:p>
                  </a:txBody>
                  <a:tcPr marL="65189" marR="6518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vi-VN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Batang"/>
                      </a:endParaRPr>
                    </a:p>
                  </a:txBody>
                  <a:tcPr marL="65189" marR="6518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vi-VN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Batang"/>
                      </a:endParaRPr>
                    </a:p>
                  </a:txBody>
                  <a:tcPr marL="65189" marR="6518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vi-VN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Batang"/>
                      </a:endParaRPr>
                    </a:p>
                  </a:txBody>
                  <a:tcPr marL="65189" marR="65189" marT="0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4807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vi-VN" sz="1400">
                          <a:effectLst/>
                        </a:rPr>
                        <a:t>1</a:t>
                      </a:r>
                      <a:endParaRPr lang="en-US" sz="1400">
                        <a:effectLst/>
                        <a:latin typeface="Times New Roman"/>
                        <a:ea typeface="Batang"/>
                      </a:endParaRPr>
                    </a:p>
                  </a:txBody>
                  <a:tcPr marL="65189" marR="65189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vi-VN" sz="1400" dirty="0">
                          <a:solidFill>
                            <a:srgbClr val="0000FF"/>
                          </a:solidFill>
                          <a:effectLst/>
                        </a:rPr>
                        <a:t> </a:t>
                      </a:r>
                      <a:endParaRPr lang="en-US" sz="1400" dirty="0">
                        <a:solidFill>
                          <a:srgbClr val="0000FF"/>
                        </a:solidFill>
                        <a:effectLst/>
                        <a:latin typeface="Times New Roman"/>
                        <a:ea typeface="Batang"/>
                      </a:endParaRPr>
                    </a:p>
                  </a:txBody>
                  <a:tcPr marL="65189" marR="6518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vi-VN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Batang"/>
                      </a:endParaRPr>
                    </a:p>
                  </a:txBody>
                  <a:tcPr marL="65189" marR="6518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vi-VN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Batang"/>
                      </a:endParaRPr>
                    </a:p>
                  </a:txBody>
                  <a:tcPr marL="65189" marR="6518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vi-VN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Batang"/>
                      </a:endParaRPr>
                    </a:p>
                  </a:txBody>
                  <a:tcPr marL="65189" marR="6518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vi-VN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Batang"/>
                      </a:endParaRPr>
                    </a:p>
                  </a:txBody>
                  <a:tcPr marL="65189" marR="6518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vi-VN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Batang"/>
                      </a:endParaRPr>
                    </a:p>
                  </a:txBody>
                  <a:tcPr marL="65189" marR="6518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vi-VN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Batang"/>
                      </a:endParaRPr>
                    </a:p>
                  </a:txBody>
                  <a:tcPr marL="65189" marR="6518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vi-VN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Batang"/>
                      </a:endParaRPr>
                    </a:p>
                  </a:txBody>
                  <a:tcPr marL="65189" marR="6518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vi-VN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Batang"/>
                      </a:endParaRPr>
                    </a:p>
                  </a:txBody>
                  <a:tcPr marL="65189" marR="65189" marT="0" marB="0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4807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…</a:t>
                      </a:r>
                      <a:endParaRPr lang="en-US" sz="1400">
                        <a:effectLst/>
                        <a:latin typeface="Times New Roman"/>
                        <a:ea typeface="Batang"/>
                      </a:endParaRPr>
                    </a:p>
                  </a:txBody>
                  <a:tcPr marL="65189" marR="65189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vi-VN" sz="1400" dirty="0">
                          <a:solidFill>
                            <a:srgbClr val="0000FF"/>
                          </a:solidFill>
                          <a:effectLst/>
                        </a:rPr>
                        <a:t> </a:t>
                      </a:r>
                      <a:endParaRPr lang="en-US" sz="1400" dirty="0">
                        <a:solidFill>
                          <a:srgbClr val="0000FF"/>
                        </a:solidFill>
                        <a:effectLst/>
                        <a:latin typeface="Times New Roman"/>
                        <a:ea typeface="Batang"/>
                      </a:endParaRPr>
                    </a:p>
                  </a:txBody>
                  <a:tcPr marL="65189" marR="6518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vi-VN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Batang"/>
                      </a:endParaRPr>
                    </a:p>
                  </a:txBody>
                  <a:tcPr marL="65189" marR="6518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vi-VN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Batang"/>
                      </a:endParaRPr>
                    </a:p>
                  </a:txBody>
                  <a:tcPr marL="65189" marR="6518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vi-VN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Batang"/>
                      </a:endParaRPr>
                    </a:p>
                  </a:txBody>
                  <a:tcPr marL="65189" marR="6518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vi-VN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Batang"/>
                      </a:endParaRPr>
                    </a:p>
                  </a:txBody>
                  <a:tcPr marL="65189" marR="6518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vi-VN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Batang"/>
                      </a:endParaRPr>
                    </a:p>
                  </a:txBody>
                  <a:tcPr marL="65189" marR="6518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vi-VN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Batang"/>
                      </a:endParaRPr>
                    </a:p>
                  </a:txBody>
                  <a:tcPr marL="65189" marR="6518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vi-VN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Batang"/>
                      </a:endParaRPr>
                    </a:p>
                  </a:txBody>
                  <a:tcPr marL="65189" marR="6518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vi-VN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Batang"/>
                      </a:endParaRPr>
                    </a:p>
                  </a:txBody>
                  <a:tcPr marL="65189" marR="65189" marT="0" marB="0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4807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III.2</a:t>
                      </a:r>
                      <a:endParaRPr lang="en-US" sz="1400" dirty="0">
                        <a:effectLst/>
                        <a:latin typeface="Times New Roman"/>
                        <a:ea typeface="Batang"/>
                      </a:endParaRPr>
                    </a:p>
                  </a:txBody>
                  <a:tcPr marL="65189" marR="65189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FF"/>
                          </a:solidFill>
                          <a:effectLst/>
                        </a:rPr>
                        <a:t>…</a:t>
                      </a:r>
                      <a:endParaRPr lang="en-US" sz="1400" dirty="0">
                        <a:solidFill>
                          <a:srgbClr val="0000FF"/>
                        </a:solidFill>
                        <a:effectLst/>
                        <a:latin typeface="Times New Roman"/>
                        <a:ea typeface="Batang"/>
                      </a:endParaRPr>
                    </a:p>
                  </a:txBody>
                  <a:tcPr marL="65189" marR="65189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vi-VN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Batang"/>
                      </a:endParaRPr>
                    </a:p>
                  </a:txBody>
                  <a:tcPr marL="65189" marR="6518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vi-VN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Batang"/>
                      </a:endParaRPr>
                    </a:p>
                  </a:txBody>
                  <a:tcPr marL="65189" marR="6518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vi-VN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Batang"/>
                      </a:endParaRPr>
                    </a:p>
                  </a:txBody>
                  <a:tcPr marL="65189" marR="6518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vi-VN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Batang"/>
                      </a:endParaRPr>
                    </a:p>
                  </a:txBody>
                  <a:tcPr marL="65189" marR="6518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vi-VN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Batang"/>
                      </a:endParaRPr>
                    </a:p>
                  </a:txBody>
                  <a:tcPr marL="65189" marR="6518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vi-VN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Batang"/>
                      </a:endParaRPr>
                    </a:p>
                  </a:txBody>
                  <a:tcPr marL="65189" marR="6518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vi-VN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Batang"/>
                      </a:endParaRPr>
                    </a:p>
                  </a:txBody>
                  <a:tcPr marL="65189" marR="6518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vi-VN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Batang"/>
                      </a:endParaRPr>
                    </a:p>
                  </a:txBody>
                  <a:tcPr marL="65189" marR="65189" marT="0" marB="0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4807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vi-VN" sz="1400">
                          <a:effectLst/>
                        </a:rPr>
                        <a:t>1</a:t>
                      </a:r>
                      <a:endParaRPr lang="en-US" sz="1400">
                        <a:effectLst/>
                        <a:latin typeface="Times New Roman"/>
                        <a:ea typeface="Batang"/>
                      </a:endParaRPr>
                    </a:p>
                  </a:txBody>
                  <a:tcPr marL="65189" marR="65189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vi-VN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Batang"/>
                      </a:endParaRPr>
                    </a:p>
                  </a:txBody>
                  <a:tcPr marL="65189" marR="6518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vi-VN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Batang"/>
                      </a:endParaRPr>
                    </a:p>
                  </a:txBody>
                  <a:tcPr marL="65189" marR="6518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vi-VN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Batang"/>
                      </a:endParaRPr>
                    </a:p>
                  </a:txBody>
                  <a:tcPr marL="65189" marR="6518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vi-VN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Batang"/>
                      </a:endParaRPr>
                    </a:p>
                  </a:txBody>
                  <a:tcPr marL="65189" marR="6518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vi-VN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Batang"/>
                      </a:endParaRPr>
                    </a:p>
                  </a:txBody>
                  <a:tcPr marL="65189" marR="6518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vi-VN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Batang"/>
                      </a:endParaRPr>
                    </a:p>
                  </a:txBody>
                  <a:tcPr marL="65189" marR="6518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vi-VN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Batang"/>
                      </a:endParaRPr>
                    </a:p>
                  </a:txBody>
                  <a:tcPr marL="65189" marR="6518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vi-VN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Batang"/>
                      </a:endParaRPr>
                    </a:p>
                  </a:txBody>
                  <a:tcPr marL="65189" marR="6518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vi-VN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Batang"/>
                      </a:endParaRPr>
                    </a:p>
                  </a:txBody>
                  <a:tcPr marL="65189" marR="65189" marT="0" marB="0"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4807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…</a:t>
                      </a:r>
                      <a:endParaRPr lang="en-US" sz="1400">
                        <a:effectLst/>
                        <a:latin typeface="Times New Roman"/>
                        <a:ea typeface="Batang"/>
                      </a:endParaRPr>
                    </a:p>
                  </a:txBody>
                  <a:tcPr marL="65189" marR="65189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vi-VN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Batang"/>
                      </a:endParaRPr>
                    </a:p>
                  </a:txBody>
                  <a:tcPr marL="65189" marR="6518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vi-VN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Batang"/>
                      </a:endParaRPr>
                    </a:p>
                  </a:txBody>
                  <a:tcPr marL="65189" marR="6518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vi-VN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Batang"/>
                      </a:endParaRPr>
                    </a:p>
                  </a:txBody>
                  <a:tcPr marL="65189" marR="6518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vi-VN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Batang"/>
                      </a:endParaRPr>
                    </a:p>
                  </a:txBody>
                  <a:tcPr marL="65189" marR="6518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vi-VN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Batang"/>
                      </a:endParaRPr>
                    </a:p>
                  </a:txBody>
                  <a:tcPr marL="65189" marR="6518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vi-VN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Batang"/>
                      </a:endParaRPr>
                    </a:p>
                  </a:txBody>
                  <a:tcPr marL="65189" marR="6518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vi-VN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Batang"/>
                      </a:endParaRPr>
                    </a:p>
                  </a:txBody>
                  <a:tcPr marL="65189" marR="6518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vi-VN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Times New Roman"/>
                        <a:ea typeface="Batang"/>
                      </a:endParaRPr>
                    </a:p>
                  </a:txBody>
                  <a:tcPr marL="65189" marR="6518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vi-VN" sz="1400" dirty="0">
                          <a:effectLst/>
                        </a:rPr>
                        <a:t> </a:t>
                      </a:r>
                      <a:endParaRPr lang="en-US" sz="1400" dirty="0">
                        <a:effectLst/>
                        <a:latin typeface="Times New Roman"/>
                        <a:ea typeface="Batang"/>
                      </a:endParaRPr>
                    </a:p>
                  </a:txBody>
                  <a:tcPr marL="65189" marR="65189" marT="0" marB="0"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</a:tbl>
          </a:graphicData>
        </a:graphic>
      </p:graphicFrame>
      <p:sp>
        <p:nvSpPr>
          <p:cNvPr id="6" name="Rectangle 5"/>
          <p:cNvSpPr/>
          <p:nvPr/>
        </p:nvSpPr>
        <p:spPr>
          <a:xfrm>
            <a:off x="3747256" y="228601"/>
            <a:ext cx="314714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3600" dirty="0" err="1">
                <a:cs typeface="Times New Roman" pitchFamily="18" charset="0"/>
              </a:rPr>
              <a:t>CÁC</a:t>
            </a:r>
            <a:r>
              <a:rPr lang="en-US" altLang="en-US" sz="3600" dirty="0">
                <a:cs typeface="Times New Roman" pitchFamily="18" charset="0"/>
              </a:rPr>
              <a:t> </a:t>
            </a:r>
            <a:r>
              <a:rPr lang="en-US" altLang="en-US" sz="3600" dirty="0" err="1">
                <a:cs typeface="Times New Roman" pitchFamily="18" charset="0"/>
              </a:rPr>
              <a:t>BẢNG</a:t>
            </a:r>
            <a:r>
              <a:rPr lang="en-US" altLang="en-US" sz="3600" dirty="0">
                <a:cs typeface="Times New Roman" pitchFamily="18" charset="0"/>
              </a:rPr>
              <a:t> </a:t>
            </a:r>
            <a:r>
              <a:rPr lang="en-US" altLang="en-US" sz="3600" dirty="0" err="1">
                <a:cs typeface="Times New Roman" pitchFamily="18" charset="0"/>
              </a:rPr>
              <a:t>BIỂU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2207558974"/>
      </p:ext>
    </p:extLst>
  </p:cSld>
  <p:clrMapOvr>
    <a:masterClrMapping/>
  </p:clrMapOvr>
  <p:transition advClick="0">
    <p:wipe dir="d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981200" y="1459736"/>
            <a:ext cx="8229600" cy="17389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Bef>
                <a:spcPts val="1800"/>
              </a:spcBef>
              <a:defRPr/>
            </a:pPr>
            <a:endParaRPr lang="en-US" altLang="en-US" sz="2600" dirty="0">
              <a:solidFill>
                <a:srgbClr val="0000FF"/>
              </a:solidFill>
              <a:cs typeface="Times New Roman" pitchFamily="18" charset="0"/>
            </a:endParaRPr>
          </a:p>
          <a:p>
            <a:pPr marL="457200" indent="-457200" algn="just">
              <a:spcBef>
                <a:spcPts val="600"/>
              </a:spcBef>
              <a:buFontTx/>
              <a:buChar char="-"/>
              <a:defRPr/>
            </a:pPr>
            <a:endParaRPr lang="en-US" altLang="en-US" sz="2600" dirty="0">
              <a:solidFill>
                <a:srgbClr val="0000FF"/>
              </a:solidFill>
              <a:cs typeface="Times New Roman" pitchFamily="18" charset="0"/>
            </a:endParaRPr>
          </a:p>
          <a:p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ts val="3000"/>
              </a:lnSpc>
              <a:spcBef>
                <a:spcPts val="600"/>
              </a:spcBef>
            </a:pPr>
            <a:r>
              <a:rPr lang="en-US" dirty="0">
                <a:solidFill>
                  <a:srgbClr val="0000FF"/>
                </a:solidFill>
              </a:rPr>
              <a:t>	</a:t>
            </a:r>
            <a:endParaRPr lang="en-US" sz="2200" dirty="0">
              <a:solidFill>
                <a:srgbClr val="0000FF"/>
              </a:solidFill>
            </a:endParaRPr>
          </a:p>
        </p:txBody>
      </p:sp>
      <p:sp>
        <p:nvSpPr>
          <p:cNvPr id="5" name="Rectangle 2"/>
          <p:cNvSpPr>
            <a:spLocks noGrp="1" noChangeArrowheads="1"/>
          </p:cNvSpPr>
          <p:nvPr>
            <p:ph type="title" sz="quarter" idx="4294967295"/>
          </p:nvPr>
        </p:nvSpPr>
        <p:spPr>
          <a:xfrm>
            <a:off x="1536700" y="2847837"/>
            <a:ext cx="8915400" cy="1354217"/>
          </a:xfrm>
        </p:spPr>
        <p:txBody>
          <a:bodyPr/>
          <a:lstStyle/>
          <a:p>
            <a:pPr algn="ctr">
              <a:defRPr/>
            </a:pPr>
            <a:r>
              <a:rPr lang="en-US" dirty="0">
                <a:solidFill>
                  <a:srgbClr val="0000FF"/>
                </a:solidFill>
              </a:rPr>
              <a:t>MẪU ĐỊNH DẠNG </a:t>
            </a:r>
            <a:br>
              <a:rPr lang="en-US" dirty="0">
                <a:solidFill>
                  <a:srgbClr val="0000FF"/>
                </a:solidFill>
              </a:rPr>
            </a:br>
            <a:r>
              <a:rPr lang="en-US" dirty="0">
                <a:solidFill>
                  <a:srgbClr val="0000FF"/>
                </a:solidFill>
              </a:rPr>
              <a:t>ĐỀ THI TAY NGHỀ</a:t>
            </a:r>
          </a:p>
        </p:txBody>
      </p:sp>
    </p:spTree>
    <p:extLst>
      <p:ext uri="{BB962C8B-B14F-4D97-AF65-F5344CB8AC3E}">
        <p14:creationId xmlns:p14="http://schemas.microsoft.com/office/powerpoint/2010/main" val="2631750789"/>
      </p:ext>
    </p:extLst>
  </p:cSld>
  <p:clrMapOvr>
    <a:masterClrMapping/>
  </p:clrMapOvr>
  <p:transition advClick="0">
    <p:wipe dir="d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Footer Placeholder 4"/>
          <p:cNvSpPr>
            <a:spLocks noGrp="1"/>
          </p:cNvSpPr>
          <p:nvPr>
            <p:ph type="ftr" sz="quarter" idx="4294967295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¡"/>
              <a:defRPr sz="27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r>
              <a:rPr lang="en-US" altLang="en-US" sz="1000"/>
              <a:t>Nguyễn Chí Trường - Vụ KNN</a:t>
            </a:r>
          </a:p>
        </p:txBody>
      </p:sp>
      <p:sp>
        <p:nvSpPr>
          <p:cNvPr id="7171" name="Rectangle 2"/>
          <p:cNvSpPr>
            <a:spLocks noGrp="1" noChangeArrowheads="1"/>
          </p:cNvSpPr>
          <p:nvPr>
            <p:ph type="title"/>
          </p:nvPr>
        </p:nvSpPr>
        <p:spPr>
          <a:xfrm>
            <a:off x="1447800" y="1066800"/>
            <a:ext cx="9525000" cy="677108"/>
          </a:xfrm>
        </p:spPr>
        <p:txBody>
          <a:bodyPr/>
          <a:lstStyle/>
          <a:p>
            <a:pPr eaLnBrk="1" hangingPunct="1"/>
            <a:r>
              <a:rPr lang="en-US" altLang="en-US" dirty="0"/>
              <a:t>File </a:t>
            </a:r>
            <a:r>
              <a:rPr lang="en-US" altLang="en-US" dirty="0" err="1"/>
              <a:t>kèm</a:t>
            </a:r>
            <a:r>
              <a:rPr lang="en-US" altLang="en-US" dirty="0"/>
              <a:t> </a:t>
            </a:r>
            <a:r>
              <a:rPr lang="en-US" altLang="en-US" dirty="0" err="1"/>
              <a:t>theo</a:t>
            </a:r>
            <a:endParaRPr lang="en-US" altLang="en-US" b="0" dirty="0"/>
          </a:p>
        </p:txBody>
      </p:sp>
    </p:spTree>
    <p:extLst>
      <p:ext uri="{BB962C8B-B14F-4D97-AF65-F5344CB8AC3E}">
        <p14:creationId xmlns:p14="http://schemas.microsoft.com/office/powerpoint/2010/main" val="100821719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" y="2033"/>
            <a:ext cx="12191999" cy="685596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1016339" y="1138803"/>
            <a:ext cx="2446019" cy="49244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6933"/>
            <a:r>
              <a:rPr sz="3200" b="1" spc="-27" dirty="0">
                <a:solidFill>
                  <a:srgbClr val="FFFFFF"/>
                </a:solidFill>
                <a:latin typeface="Arial"/>
                <a:cs typeface="Arial"/>
              </a:rPr>
              <a:t>THANK</a:t>
            </a:r>
            <a:r>
              <a:rPr sz="3200" b="1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b="1" dirty="0">
                <a:solidFill>
                  <a:srgbClr val="FFFFFF"/>
                </a:solidFill>
                <a:latin typeface="Arial"/>
                <a:cs typeface="Arial"/>
              </a:rPr>
              <a:t>YOU</a:t>
            </a:r>
            <a:endParaRPr sz="320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58484695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D3DAE3"/>
      </a:dk1>
      <a:lt1>
        <a:sysClr val="window" lastClr="404552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3_Office Theme">
  <a:themeElements>
    <a:clrScheme name="Office">
      <a:dk1>
        <a:sysClr val="windowText" lastClr="D3DAE3"/>
      </a:dk1>
      <a:lt1>
        <a:sysClr val="window" lastClr="404552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Larissa">
  <a:themeElements>
    <a:clrScheme name="Larissa">
      <a:dk1>
        <a:sysClr val="windowText" lastClr="D3DAE3"/>
      </a:dk1>
      <a:lt1>
        <a:sysClr val="window" lastClr="404552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483</TotalTime>
  <Words>645</Words>
  <Application>Microsoft Office PowerPoint</Application>
  <PresentationFormat>Widescreen</PresentationFormat>
  <Paragraphs>271</Paragraphs>
  <Slides>10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10</vt:i4>
      </vt:variant>
    </vt:vector>
  </HeadingPairs>
  <TitlesOfParts>
    <vt:vector size="19" baseType="lpstr">
      <vt:lpstr>.VnTime</vt:lpstr>
      <vt:lpstr>.VnTimeH</vt:lpstr>
      <vt:lpstr>Arial</vt:lpstr>
      <vt:lpstr>Book Antiqua</vt:lpstr>
      <vt:lpstr>Calibri</vt:lpstr>
      <vt:lpstr>Times New Roman</vt:lpstr>
      <vt:lpstr>Wingdings</vt:lpstr>
      <vt:lpstr>Office Theme</vt:lpstr>
      <vt:lpstr>3_Office Theme</vt:lpstr>
      <vt:lpstr>PowerPoint Presentation</vt:lpstr>
      <vt:lpstr>NGUỒN CĂN CỨ VÀ THAM KHẢO</vt:lpstr>
      <vt:lpstr>Một số yêu cầu về biến soạn đề thi</vt:lpstr>
      <vt:lpstr>CÁC BƯỚC BIÊN SOẠN</vt:lpstr>
      <vt:lpstr>PowerPoint Presentation</vt:lpstr>
      <vt:lpstr>KIẾN THỨC, KỸ NĂNG THIẾT YẾU</vt:lpstr>
      <vt:lpstr>PowerPoint Presentation</vt:lpstr>
      <vt:lpstr>MẪU ĐỊNH DẠNG  ĐỀ THI TAY NGHỀ</vt:lpstr>
      <vt:lpstr>File kèm theo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Online2PDF.com</dc:creator>
  <cp:lastModifiedBy>MSI</cp:lastModifiedBy>
  <cp:revision>40</cp:revision>
  <cp:lastPrinted>2019-04-10T11:52:44Z</cp:lastPrinted>
  <dcterms:created xsi:type="dcterms:W3CDTF">2019-03-05T12:58:55Z</dcterms:created>
  <dcterms:modified xsi:type="dcterms:W3CDTF">2019-11-20T23:09:53Z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2019-03-05T00:00:00Z</vt:filetime>
  </property>
  <property fmtid="{D5CDD505-2E9C-101B-9397-08002B2CF9AE}" pid="3" name="LastSaved">
    <vt:filetime>2019-03-05T00:00:00Z</vt:filetime>
  </property>
</Properties>
</file>